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65" r:id="rId3"/>
    <p:sldId id="266" r:id="rId4"/>
    <p:sldId id="268" r:id="rId5"/>
    <p:sldId id="271" r:id="rId6"/>
    <p:sldId id="270" r:id="rId7"/>
    <p:sldId id="269" r:id="rId8"/>
    <p:sldId id="267" r:id="rId9"/>
    <p:sldId id="272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E75"/>
    <a:srgbClr val="2C75C5"/>
    <a:srgbClr val="005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>
        <p:scale>
          <a:sx n="79" d="100"/>
          <a:sy n="79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8489E-7572-48C3-96A6-7D982DA5829B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B41E1-2171-4AE9-AC22-FA61BA7C3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200F177-9177-4D57-9851-22D866356268}" type="datetime1">
              <a:rPr lang="de-DE" smtClean="0"/>
              <a:t>13.05.2019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MED-EL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C380-DEB4-4A3E-A64E-603F1E92F8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68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416DF0-9C65-47FA-A49D-174B8897EA9D}" type="datetime1">
              <a:rPr lang="de-DE" smtClean="0"/>
              <a:t>13.05.2019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MED-EL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C380-DEB4-4A3E-A64E-603F1E92F83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28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7A4245-87CA-4503-BC9E-438A7C473CEA}" type="datetime1">
              <a:rPr lang="de-DE" smtClean="0"/>
              <a:t>13.05.2019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MED-EL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C380-DEB4-4A3E-A64E-603F1E92F83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96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B4DAC4C-6A5F-4572-8595-E48C545C9D9C}" type="datetime1">
              <a:rPr lang="de-DE" smtClean="0"/>
              <a:t>13.05.2019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MED-EL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C380-DEB4-4A3E-A64E-603F1E92F83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73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200F177-9177-4D57-9851-22D866356268}" type="datetime1">
              <a:rPr lang="de-DE" smtClean="0"/>
              <a:t>13.05.2019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MED-EL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C380-DEB4-4A3E-A64E-603F1E92F83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15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2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77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5576" y="3573016"/>
            <a:ext cx="7776864" cy="1296144"/>
          </a:xfrm>
        </p:spPr>
        <p:txBody>
          <a:bodyPr wrap="square">
            <a:noAutofit/>
          </a:bodyPr>
          <a:lstStyle>
            <a:lvl1pPr algn="l"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84228" y="5661025"/>
            <a:ext cx="6235697" cy="7207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First Name Last Name – Name of the Event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82428" y="4956640"/>
            <a:ext cx="6228547" cy="41657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5808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1711" y="1772816"/>
            <a:ext cx="8391028" cy="4752528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Symbol" pitchFamily="18" charset="2"/>
              <a:buChar char="-"/>
              <a:defRPr sz="2400"/>
            </a:lvl1pPr>
            <a:lvl2pPr marL="742950" indent="-285750">
              <a:buClr>
                <a:schemeClr val="accent3"/>
              </a:buClr>
              <a:buFont typeface="Arial" pitchFamily="34" charset="0"/>
              <a:buChar char="•"/>
              <a:defRPr sz="2000"/>
            </a:lvl2pPr>
            <a:lvl3pPr>
              <a:buClr>
                <a:schemeClr val="accent3"/>
              </a:buClr>
              <a:defRPr sz="1800"/>
            </a:lvl3pPr>
            <a:lvl4pPr marL="1600200" indent="-228600">
              <a:buFont typeface="Arial" pitchFamily="34" charset="0"/>
              <a:buChar char="•"/>
              <a:defRPr sz="1600"/>
            </a:lvl4pPr>
            <a:lvl5pPr marL="2057400" indent="-2286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itel 2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5400">
                <a:latin typeface="+mj-lt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1712" y="250302"/>
            <a:ext cx="6296512" cy="441848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#. Topic</a:t>
            </a:r>
          </a:p>
        </p:txBody>
      </p:sp>
    </p:spTree>
    <p:extLst>
      <p:ext uri="{BB962C8B-B14F-4D97-AF65-F5344CB8AC3E}">
        <p14:creationId xmlns:p14="http://schemas.microsoft.com/office/powerpoint/2010/main" val="24958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4643438" y="1772816"/>
            <a:ext cx="4500562" cy="40320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symbol to add an image</a:t>
            </a:r>
          </a:p>
        </p:txBody>
      </p:sp>
      <p:sp>
        <p:nvSpPr>
          <p:cNvPr id="11" name="Titel 25"/>
          <p:cNvSpPr>
            <a:spLocks noGrp="1"/>
          </p:cNvSpPr>
          <p:nvPr>
            <p:ph type="title" hasCustomPrompt="1"/>
          </p:nvPr>
        </p:nvSpPr>
        <p:spPr>
          <a:xfrm>
            <a:off x="272728" y="783754"/>
            <a:ext cx="6747544" cy="989484"/>
          </a:xfrm>
        </p:spPr>
        <p:txBody>
          <a:bodyPr>
            <a:noAutofit/>
          </a:bodyPr>
          <a:lstStyle>
            <a:lvl1pPr>
              <a:defRPr sz="5400">
                <a:latin typeface="+mj-lt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1712" y="250302"/>
            <a:ext cx="6296512" cy="441848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#. Topic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85428" y="1772816"/>
            <a:ext cx="4320481" cy="4752528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Symbol" pitchFamily="18" charset="2"/>
              <a:buChar char="-"/>
              <a:defRPr sz="2400"/>
            </a:lvl1pPr>
            <a:lvl2pPr marL="742950" indent="-285750">
              <a:buClr>
                <a:schemeClr val="accent3"/>
              </a:buClr>
              <a:buFont typeface="Arial" pitchFamily="34" charset="0"/>
              <a:buChar char="•"/>
              <a:defRPr sz="2000"/>
            </a:lvl2pPr>
            <a:lvl3pPr>
              <a:buClr>
                <a:schemeClr val="accent3"/>
              </a:buClr>
              <a:defRPr sz="1800"/>
            </a:lvl3pPr>
            <a:lvl4pPr marL="1600200" indent="-228600">
              <a:buFont typeface="Arial" pitchFamily="34" charset="0"/>
              <a:buChar char="•"/>
              <a:defRPr sz="1600"/>
            </a:lvl4pPr>
            <a:lvl5pPr marL="2057400" indent="-2286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53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282" y="1052736"/>
            <a:ext cx="3106490" cy="72008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73298" y="1916832"/>
            <a:ext cx="3117999" cy="42484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3563888" y="1916832"/>
            <a:ext cx="5328592" cy="4248472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Symbol" pitchFamily="18" charset="2"/>
              <a:buChar char="-"/>
              <a:defRPr sz="2400"/>
            </a:lvl1pPr>
            <a:lvl2pPr marL="742950" indent="-285750">
              <a:buClr>
                <a:schemeClr val="accent3"/>
              </a:buClr>
              <a:buFont typeface="Arial" pitchFamily="34" charset="0"/>
              <a:buChar char="•"/>
              <a:defRPr sz="2000"/>
            </a:lvl2pPr>
            <a:lvl3pPr>
              <a:buClr>
                <a:schemeClr val="accent3"/>
              </a:buClr>
              <a:defRPr sz="1800"/>
            </a:lvl3pPr>
            <a:lvl4pPr marL="1600200" indent="-228600">
              <a:buFont typeface="Arial" pitchFamily="34" charset="0"/>
              <a:buChar char="•"/>
              <a:defRPr sz="1600"/>
            </a:lvl4pPr>
            <a:lvl5pPr marL="2057400" indent="-2286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48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68FBB848-A0A9-4856-8FFB-F4D1BBB9F5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4224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98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82428" y="5085184"/>
            <a:ext cx="6228547" cy="41657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Secondary Title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755576" y="3861048"/>
            <a:ext cx="6264349" cy="1152128"/>
          </a:xfrm>
        </p:spPr>
        <p:txBody>
          <a:bodyPr wrap="square">
            <a:noAutofit/>
          </a:bodyPr>
          <a:lstStyle>
            <a:lvl1pPr algn="l"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814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6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9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5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6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7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21905"/>
            <a:ext cx="7886700" cy="3834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1825625"/>
          </a:xfrm>
          <a:prstGeom prst="rect">
            <a:avLst/>
          </a:prstGeom>
          <a:solidFill>
            <a:srgbClr val="462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24" y="6023175"/>
            <a:ext cx="2101360" cy="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5.xml"/><Relationship Id="rId7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0.pn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9.xml"/><Relationship Id="rId7" Type="http://schemas.openxmlformats.org/officeDocument/2006/relationships/image" Target="../media/image21.jpg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C17B7199-F47E-4EDF-A70E-B653A2308C1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3819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E75CBDC-7A6D-4DCE-A32D-AE4331BE8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3610" y="5249957"/>
            <a:ext cx="2438400" cy="720725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/>
              <a:t>Scott Murray</a:t>
            </a:r>
          </a:p>
          <a:p>
            <a:pPr algn="r"/>
            <a:r>
              <a:rPr lang="en-US" dirty="0"/>
              <a:t>Chicago, Illinois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4AFE8FEE-C8DA-4158-B41A-DBC213B4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4842" y="4290776"/>
            <a:ext cx="5597168" cy="993365"/>
          </a:xfrm>
        </p:spPr>
        <p:txBody>
          <a:bodyPr>
            <a:normAutofit/>
          </a:bodyPr>
          <a:lstStyle/>
          <a:p>
            <a:pPr algn="r"/>
            <a:r>
              <a:rPr lang="en-US" i="1" dirty="0"/>
              <a:t>Hear the World: </a:t>
            </a:r>
          </a:p>
          <a:p>
            <a:pPr algn="r"/>
            <a:r>
              <a:rPr lang="en-US" i="1" dirty="0"/>
              <a:t>Traveling With Today’s Hearing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4FE832-B534-4146-8C25-7676B97F7A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3204"/>
            <a:ext cx="3116158" cy="2337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37EFF7-6175-4AAB-8064-D6C9425F48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8"/>
          <a:stretch/>
        </p:blipFill>
        <p:spPr>
          <a:xfrm>
            <a:off x="4263863" y="1833204"/>
            <a:ext cx="4880138" cy="2315579"/>
          </a:xfrm>
          <a:prstGeom prst="rect">
            <a:avLst/>
          </a:prstGeom>
        </p:spPr>
      </p:pic>
      <p:pic>
        <p:nvPicPr>
          <p:cNvPr id="13" name="Picture 1" descr="Hearpeers Horizontal logo green.ai">
            <a:extLst>
              <a:ext uri="{FF2B5EF4-FFF2-40B4-BE49-F238E27FC236}">
                <a16:creationId xmlns:a16="http://schemas.microsoft.com/office/drawing/2014/main" xmlns="" id="{0833A586-FDF9-482D-B2EA-0F96C26A72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91" y="5130770"/>
            <a:ext cx="1900771" cy="6979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58A7164-C1FD-427A-8D0D-44A1AA4475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0323"/>
            <a:ext cx="3583569" cy="26876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3780A63-2294-4D28-94E6-054B63A2CD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2" y="1833204"/>
            <a:ext cx="1753909" cy="23385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E55C590-2CB7-43EF-A736-C7C4CCB32EAB}"/>
              </a:ext>
            </a:extLst>
          </p:cNvPr>
          <p:cNvSpPr/>
          <p:nvPr/>
        </p:nvSpPr>
        <p:spPr>
          <a:xfrm>
            <a:off x="3583569" y="6581001"/>
            <a:ext cx="19559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©Copyright 2019 Scott Murray</a:t>
            </a:r>
          </a:p>
        </p:txBody>
      </p:sp>
    </p:spTree>
    <p:extLst>
      <p:ext uri="{BB962C8B-B14F-4D97-AF65-F5344CB8AC3E}">
        <p14:creationId xmlns:p14="http://schemas.microsoft.com/office/powerpoint/2010/main" val="36825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6BFA425-3C71-4E77-846A-93078D7A8B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3033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BD0958D-2AD1-4E61-8568-2E5F6A4B04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0FCD1E8F-C509-4B0B-8730-63A1274F32E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r="12927"/>
          <a:stretch>
            <a:fillRect/>
          </a:stretch>
        </p:blipFill>
        <p:spPr>
          <a:xfrm>
            <a:off x="4643438" y="1864842"/>
            <a:ext cx="4500562" cy="4032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76BD730A-0361-4700-9408-0E8D15AF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6" y="1766520"/>
            <a:ext cx="6747544" cy="989484"/>
          </a:xfrm>
        </p:spPr>
        <p:txBody>
          <a:bodyPr/>
          <a:lstStyle/>
          <a:p>
            <a:r>
              <a:rPr lang="en-US" sz="4800" dirty="0"/>
              <a:t>At the Airport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F10CFE5-5D17-4B14-A43D-5FFC825C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66" y="2597729"/>
            <a:ext cx="4320481" cy="4200694"/>
          </a:xfrm>
        </p:spPr>
        <p:txBody>
          <a:bodyPr>
            <a:normAutofit/>
          </a:bodyPr>
          <a:lstStyle/>
          <a:p>
            <a:r>
              <a:rPr lang="en-US" dirty="0"/>
              <a:t>Security screening is no problem</a:t>
            </a:r>
          </a:p>
          <a:p>
            <a:pPr lvl="1"/>
            <a:r>
              <a:rPr lang="en-US" dirty="0"/>
              <a:t>Processors/accessories can go through all scanners</a:t>
            </a:r>
          </a:p>
          <a:p>
            <a:pPr lvl="1"/>
            <a:r>
              <a:rPr lang="en-US" dirty="0"/>
              <a:t>Unlikely to trigger alarms</a:t>
            </a:r>
          </a:p>
          <a:p>
            <a:pPr lvl="1"/>
            <a:r>
              <a:rPr lang="en-US" dirty="0"/>
              <a:t>Bring your patient ID card</a:t>
            </a:r>
          </a:p>
          <a:p>
            <a:endParaRPr lang="en-US" dirty="0"/>
          </a:p>
          <a:p>
            <a:r>
              <a:rPr lang="en-US" dirty="0"/>
              <a:t>Keep all CI related items in your carry-on!</a:t>
            </a:r>
          </a:p>
          <a:p>
            <a:r>
              <a:rPr lang="en-US" dirty="0"/>
              <a:t>Processors do not need to be turned off during take-off</a:t>
            </a:r>
          </a:p>
        </p:txBody>
      </p:sp>
    </p:spTree>
    <p:extLst>
      <p:ext uri="{BB962C8B-B14F-4D97-AF65-F5344CB8AC3E}">
        <p14:creationId xmlns:p14="http://schemas.microsoft.com/office/powerpoint/2010/main" val="2768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7C86D6B-ED43-4131-8A4E-29DD070BDD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8921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AE5FD034-1FF2-4289-8247-333D7009C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xmlns="" id="{0426B599-130D-4ACC-BA9B-1F1A4E0375A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r="12795"/>
          <a:stretch>
            <a:fillRect/>
          </a:stretch>
        </p:blipFill>
        <p:spPr>
          <a:xfrm>
            <a:off x="6395943" y="3429000"/>
            <a:ext cx="2657475" cy="2380800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AA3055E3-BF21-495D-91E8-A1257110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2" y="1966606"/>
            <a:ext cx="7728272" cy="989484"/>
          </a:xfrm>
        </p:spPr>
        <p:txBody>
          <a:bodyPr/>
          <a:lstStyle/>
          <a:p>
            <a:r>
              <a:rPr lang="en-US" sz="4400" dirty="0"/>
              <a:t>International Travel: </a:t>
            </a:r>
            <a:br>
              <a:rPr lang="en-US" sz="4400" dirty="0"/>
            </a:br>
            <a:r>
              <a:rPr lang="en-US" sz="4400" dirty="0"/>
              <a:t>Points to Consider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B6303065-4D51-4392-B77C-2290B741C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3" y="3243427"/>
            <a:ext cx="4320481" cy="3544120"/>
          </a:xfrm>
        </p:spPr>
        <p:txBody>
          <a:bodyPr/>
          <a:lstStyle/>
          <a:p>
            <a:r>
              <a:rPr lang="en-US" dirty="0"/>
              <a:t>Bring country-specific outlet adapters for all accessories</a:t>
            </a:r>
          </a:p>
          <a:p>
            <a:r>
              <a:rPr lang="en-US" dirty="0"/>
              <a:t>Most airplanes, hotels, and rental cars have USB outlets</a:t>
            </a:r>
          </a:p>
          <a:p>
            <a:r>
              <a:rPr lang="en-US" dirty="0"/>
              <a:t>Direct audio input cables for flight entertainment</a:t>
            </a:r>
          </a:p>
          <a:p>
            <a:pPr lvl="1"/>
            <a:r>
              <a:rPr lang="en-US" dirty="0"/>
              <a:t>Or use Bluetooth streaming</a:t>
            </a:r>
          </a:p>
          <a:p>
            <a:r>
              <a:rPr lang="en-US" dirty="0"/>
              <a:t>Don’t be afraid to try other languages!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32DD79D-0F8C-41FE-94F5-119B89CFDE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71" y="1864842"/>
            <a:ext cx="2870200" cy="1911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2D56FC-3413-4969-9E08-48A550DAA7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47" y="4075530"/>
            <a:ext cx="2522807" cy="271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08163FA6-C96F-4B24-8A57-B740E2B7F4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9668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E2BEE45E-CABE-4049-9163-6F9885EDEC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03620E5-E060-4310-810D-92D25A10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872" y="1947555"/>
            <a:ext cx="5671169" cy="720080"/>
          </a:xfrm>
        </p:spPr>
        <p:txBody>
          <a:bodyPr>
            <a:normAutofit/>
          </a:bodyPr>
          <a:lstStyle/>
          <a:p>
            <a:r>
              <a:rPr lang="en-US" sz="4000" dirty="0"/>
              <a:t>Swimming and Water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04907BC-4866-49E9-B396-8AFEADD6E7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96450" y="2804080"/>
            <a:ext cx="5328592" cy="36691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EarGear or similar cover product for humid/wet locales</a:t>
            </a:r>
          </a:p>
          <a:p>
            <a:r>
              <a:rPr lang="en-US" dirty="0"/>
              <a:t>WaterWear for swimming or other wet activities</a:t>
            </a:r>
          </a:p>
          <a:p>
            <a:r>
              <a:rPr lang="en-US" dirty="0"/>
              <a:t>Bring an extra microphone cover in case of moisture/dirt</a:t>
            </a:r>
          </a:p>
          <a:p>
            <a:r>
              <a:rPr lang="en-US" dirty="0"/>
              <a:t>Use tethers – “fish line”, BabyWear/ActiveWear for kids</a:t>
            </a:r>
          </a:p>
          <a:p>
            <a:r>
              <a:rPr lang="en-US" dirty="0"/>
              <a:t>Swim cap or </a:t>
            </a:r>
          </a:p>
          <a:p>
            <a:pPr marL="0" indent="0">
              <a:buNone/>
            </a:pPr>
            <a:r>
              <a:rPr lang="en-US" dirty="0"/>
              <a:t>      waterproof hat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882038-6CBF-4BAA-9469-890EF6B9E5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-2174" r="33000" b="1691"/>
          <a:stretch/>
        </p:blipFill>
        <p:spPr>
          <a:xfrm>
            <a:off x="34516" y="4357924"/>
            <a:ext cx="1875693" cy="2438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8EDCC4-3DEA-4B34-A772-126106D286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48" y="4643120"/>
            <a:ext cx="1447800" cy="1447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D8548FB-D0B9-4250-AC34-2B3907CC17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6" y="2296997"/>
            <a:ext cx="2743200" cy="182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3459BD3C-0BA9-4C0B-AB3E-65050B7EF0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8716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1C49096-62F4-41EC-AB91-43B479B9469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DFDE6A31-8B3D-4003-A55F-E5963325AD6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t="17496" r="17905"/>
          <a:stretch/>
        </p:blipFill>
        <p:spPr>
          <a:xfrm>
            <a:off x="-609" y="1837852"/>
            <a:ext cx="3956973" cy="502014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FDD9AB9D-BFC5-4823-9059-49A899927F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00230" y="1915437"/>
            <a:ext cx="4321050" cy="989484"/>
          </a:xfrm>
        </p:spPr>
        <p:txBody>
          <a:bodyPr>
            <a:normAutofit fontScale="90000"/>
          </a:bodyPr>
          <a:lstStyle/>
          <a:p>
            <a:r>
              <a:rPr lang="en-US" dirty="0"/>
              <a:t>Get Active With </a:t>
            </a:r>
            <a:br>
              <a:rPr lang="en-US" dirty="0"/>
            </a:br>
            <a:r>
              <a:rPr lang="en-US" dirty="0"/>
              <a:t>Off-Ear processors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AFC273F-6CE8-4A1F-A28C-8C2F442C4D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4665" y="2904921"/>
            <a:ext cx="4320481" cy="3478194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Symbol" pitchFamily="18" charset="2"/>
              <a:buChar char="-"/>
            </a:pPr>
            <a:r>
              <a:rPr lang="en-US" sz="2400" dirty="0"/>
              <a:t>Custom made sports headbands or bandanas</a:t>
            </a:r>
          </a:p>
          <a:p>
            <a:pPr marL="342900" indent="-342900">
              <a:buClr>
                <a:schemeClr val="accent1"/>
              </a:buClr>
              <a:buFont typeface="Symbol" pitchFamily="18" charset="2"/>
              <a:buChar char="-"/>
            </a:pPr>
            <a:r>
              <a:rPr lang="en-US" sz="2400" dirty="0"/>
              <a:t>Bring a loose-fitting hat </a:t>
            </a:r>
          </a:p>
          <a:p>
            <a:pPr marL="342900" lvl="1" indent="-342900">
              <a:spcBef>
                <a:spcPts val="1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 dirty="0"/>
              <a:t>Hats and larger headbands can also be used to secure other processors</a:t>
            </a:r>
          </a:p>
          <a:p>
            <a:pPr marL="342900" indent="-342900">
              <a:buClr>
                <a:schemeClr val="accent1"/>
              </a:buClr>
              <a:buFont typeface="Symbol" pitchFamily="18" charset="2"/>
              <a:buChar char="-"/>
            </a:pPr>
            <a:r>
              <a:rPr lang="en-US" sz="2400" dirty="0"/>
              <a:t>Bring your preferred drying kit for afterwards</a:t>
            </a:r>
          </a:p>
        </p:txBody>
      </p:sp>
    </p:spTree>
    <p:extLst>
      <p:ext uri="{BB962C8B-B14F-4D97-AF65-F5344CB8AC3E}">
        <p14:creationId xmlns:p14="http://schemas.microsoft.com/office/powerpoint/2010/main" val="1278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C6D26601-A7BA-431C-8607-5AB7395564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8374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4E9435C-E09A-46E5-B403-D26FBB1F16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6BD730A-0361-4700-9408-0E8D15AF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6" y="1950902"/>
            <a:ext cx="4434367" cy="989484"/>
          </a:xfrm>
        </p:spPr>
        <p:txBody>
          <a:bodyPr/>
          <a:lstStyle/>
          <a:p>
            <a:r>
              <a:rPr lang="en-US" sz="4400" dirty="0"/>
              <a:t>Other </a:t>
            </a:r>
            <a:br>
              <a:rPr lang="en-US" sz="4400" dirty="0"/>
            </a:br>
            <a:r>
              <a:rPr lang="en-US" sz="4400" dirty="0"/>
              <a:t>Accommodations</a:t>
            </a:r>
            <a:endParaRPr lang="en-US" sz="6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F10CFE5-5D17-4B14-A43D-5FFC825C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26715"/>
            <a:ext cx="4320481" cy="3808645"/>
          </a:xfrm>
        </p:spPr>
        <p:txBody>
          <a:bodyPr>
            <a:normAutofit/>
          </a:bodyPr>
          <a:lstStyle/>
          <a:p>
            <a:r>
              <a:rPr lang="en-US" dirty="0"/>
              <a:t>Many hotels provide accommodations for HOH – vibrating alarm clocks, strobe fire alarms, etc.</a:t>
            </a:r>
          </a:p>
          <a:p>
            <a:pPr lvl="1"/>
            <a:r>
              <a:rPr lang="en-US" dirty="0"/>
              <a:t>Call ahead to request these</a:t>
            </a:r>
          </a:p>
          <a:p>
            <a:r>
              <a:rPr lang="en-US" dirty="0"/>
              <a:t>Use telecoils where available – watch for the symbol</a:t>
            </a:r>
          </a:p>
          <a:p>
            <a:r>
              <a:rPr lang="en-US" dirty="0"/>
              <a:t>Use Travel Apps</a:t>
            </a:r>
          </a:p>
          <a:p>
            <a:r>
              <a:rPr lang="en-US" dirty="0"/>
              <a:t>Be open and ask for help when necessary!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06D1B5DE-3E27-4AC0-9B21-15C35406479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r="10956"/>
          <a:stretch>
            <a:fillRect/>
          </a:stretch>
        </p:blipFill>
        <p:spPr>
          <a:xfrm>
            <a:off x="4643438" y="1854293"/>
            <a:ext cx="4500562" cy="4032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740930-94B3-4167-841A-4A4CAF5C37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7164" y="2212063"/>
            <a:ext cx="1081088" cy="10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0CBFDDE8-C000-42ED-BB6B-0CEFABD4A2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66312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40747095-AAB6-4843-9370-732CD12215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AF44E0F-15B3-4BCC-88D2-3AFEFD3536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255"/>
          <a:stretch/>
        </p:blipFill>
        <p:spPr>
          <a:xfrm>
            <a:off x="40926" y="2127568"/>
            <a:ext cx="4967161" cy="43185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AEDD6A5-F253-4B3B-9D7A-5A4D1B54E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1540" y="1961585"/>
            <a:ext cx="3741385" cy="1152128"/>
          </a:xfrm>
        </p:spPr>
        <p:txBody>
          <a:bodyPr/>
          <a:lstStyle/>
          <a:p>
            <a:r>
              <a:rPr lang="en-US" sz="4800" dirty="0"/>
              <a:t>Find Support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xmlns="" id="{E7DF5D13-9E6D-40AC-8C88-46BC85BA1C79}"/>
              </a:ext>
            </a:extLst>
          </p:cNvPr>
          <p:cNvSpPr txBox="1">
            <a:spLocks/>
          </p:cNvSpPr>
          <p:nvPr/>
        </p:nvSpPr>
        <p:spPr>
          <a:xfrm>
            <a:off x="5221540" y="3030116"/>
            <a:ext cx="3829372" cy="1198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None/>
              <a:defRPr sz="2400" kern="1200">
                <a:solidFill>
                  <a:schemeClr val="tx1">
                    <a:alpha val="60000"/>
                  </a:schemeClr>
                </a:solidFill>
                <a:latin typeface="Signa Offc Pro Light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igna Offc Pro Ligh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igna Offc Pro Ligh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igna Offc Pro Ligh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igna Offc Pro Ligh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Symbol" pitchFamily="18" charset="2"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Research clinic locations in advance for peace of mind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Symbol" pitchFamily="18" charset="2"/>
              <a:buChar char="-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Symbol" pitchFamily="18" charset="2"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Carry patient ID card (I.C.E.)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157AA8B-321B-4F4A-BA0C-DD8D7DC4DA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t="5962" r="18205" b="7885"/>
          <a:stretch/>
        </p:blipFill>
        <p:spPr>
          <a:xfrm rot="16200000">
            <a:off x="6173469" y="3908494"/>
            <a:ext cx="1623320" cy="25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4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EDC8108-54AE-4831-844D-1C28BBD69CD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76937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4051EFA-E766-4662-9B63-D07BB45715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237CAD-C857-4BE6-82D7-0D4A8BE47918}"/>
              </a:ext>
            </a:extLst>
          </p:cNvPr>
          <p:cNvSpPr/>
          <p:nvPr/>
        </p:nvSpPr>
        <p:spPr>
          <a:xfrm>
            <a:off x="9525" y="1855958"/>
            <a:ext cx="9131968" cy="4940127"/>
          </a:xfrm>
          <a:prstGeom prst="rect">
            <a:avLst/>
          </a:prstGeom>
          <a:blipFill dpi="0" rotWithShape="1">
            <a:blip r:embed="rId7">
              <a:alphaModFix amt="43000"/>
            </a:blip>
            <a:srcRect/>
            <a:stretch>
              <a:fillRect t="-64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67D6A003-2B9F-4512-BDC4-C10BF8D7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50" y="2474900"/>
            <a:ext cx="4452689" cy="4157204"/>
          </a:xfrm>
        </p:spPr>
        <p:txBody>
          <a:bodyPr/>
          <a:lstStyle/>
          <a:p>
            <a:r>
              <a:rPr lang="en-US" dirty="0"/>
              <a:t>Batteries! Extras and backups</a:t>
            </a:r>
          </a:p>
          <a:p>
            <a:r>
              <a:rPr lang="en-US" dirty="0"/>
              <a:t>Battery Charger</a:t>
            </a:r>
          </a:p>
          <a:p>
            <a:r>
              <a:rPr lang="en-US" dirty="0"/>
              <a:t>Roger Pen or Bluetooth Device</a:t>
            </a:r>
          </a:p>
          <a:p>
            <a:r>
              <a:rPr lang="en-US" dirty="0"/>
              <a:t>Backup/alternate processor</a:t>
            </a:r>
          </a:p>
          <a:p>
            <a:r>
              <a:rPr lang="en-US" dirty="0"/>
              <a:t>Device Remotes</a:t>
            </a:r>
          </a:p>
          <a:p>
            <a:r>
              <a:rPr lang="en-US" dirty="0"/>
              <a:t>Travel/Storage Case</a:t>
            </a:r>
          </a:p>
          <a:p>
            <a:r>
              <a:rPr lang="en-US" dirty="0"/>
              <a:t>Patient ID Card</a:t>
            </a:r>
          </a:p>
          <a:p>
            <a:r>
              <a:rPr lang="en-US" dirty="0"/>
              <a:t>Outlet Adapters</a:t>
            </a:r>
          </a:p>
          <a:p>
            <a:r>
              <a:rPr lang="en-US" dirty="0"/>
              <a:t>USB Charging Cables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BE5BE877-1148-4AE8-BF20-D9EC2C2C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78" y="1704237"/>
            <a:ext cx="6747544" cy="989484"/>
          </a:xfrm>
        </p:spPr>
        <p:txBody>
          <a:bodyPr/>
          <a:lstStyle/>
          <a:p>
            <a:r>
              <a:rPr lang="en-US" sz="4800" dirty="0"/>
              <a:t>Brief Pack List...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xmlns="" id="{FD5947CB-C201-49BC-8D79-B7E39F301463}"/>
              </a:ext>
            </a:extLst>
          </p:cNvPr>
          <p:cNvSpPr txBox="1">
            <a:spLocks/>
          </p:cNvSpPr>
          <p:nvPr/>
        </p:nvSpPr>
        <p:spPr>
          <a:xfrm>
            <a:off x="5061284" y="2732924"/>
            <a:ext cx="4073191" cy="364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Signa Offc Pro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igna Offc Pro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igna Offc Pro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igna Offc Pro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igna Offc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 Audio Input  Cables</a:t>
            </a:r>
          </a:p>
          <a:p>
            <a:r>
              <a:rPr lang="en-US" dirty="0"/>
              <a:t>Roger Pen, Quattro, or other Bluetooth streaming device</a:t>
            </a:r>
          </a:p>
          <a:p>
            <a:r>
              <a:rPr lang="en-US" dirty="0"/>
              <a:t>EarGear or similar</a:t>
            </a:r>
          </a:p>
          <a:p>
            <a:r>
              <a:rPr lang="en-US" dirty="0"/>
              <a:t>WaterWear</a:t>
            </a:r>
          </a:p>
          <a:p>
            <a:r>
              <a:rPr lang="en-US" dirty="0"/>
              <a:t>Sport Headband and Hat</a:t>
            </a:r>
          </a:p>
          <a:p>
            <a:r>
              <a:rPr lang="en-US" dirty="0"/>
              <a:t>Tethers/Hair Clips</a:t>
            </a:r>
          </a:p>
          <a:p>
            <a:r>
              <a:rPr lang="en-US" dirty="0"/>
              <a:t>Drying Kit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0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0CBFDDE8-C000-42ED-BB6B-0CEFABD4A2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3207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0CBFDDE8-C000-42ED-BB6B-0CEFABD4A2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40747095-AAB6-4843-9370-732CD12215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66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67F5BB-1CF2-44C2-AAE2-CBC3A5F7F6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2"/>
          <a:stretch/>
        </p:blipFill>
        <p:spPr>
          <a:xfrm>
            <a:off x="0" y="1827290"/>
            <a:ext cx="9144000" cy="503071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AEDD6A5-F253-4B3B-9D7A-5A4D1B54E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2373" y="2785705"/>
            <a:ext cx="4028791" cy="1152128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7055B8-9F78-4A1C-8992-BB9877E35B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650" y="6048375"/>
            <a:ext cx="24193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qHSqCLRyCnyfS6uxaL2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xy4CYHSzizoXWQ1ZAPo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ay2nL6SkKcvQw3TkW1_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bE.dsRRIejO_qX1UgRj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ay2nL6SkKcvQw3TkW1_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QLIuOZSbm4Rn5_f.rY3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Q1ju9ISpKwpepfAtpzr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6XOESbT.SWuTLm11wht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318</Words>
  <Application>Microsoft Office PowerPoint</Application>
  <PresentationFormat>On-screen Show (4:3)</PresentationFormat>
  <Paragraphs>74</Paragraphs>
  <Slides>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think-cell Slide</vt:lpstr>
      <vt:lpstr>PowerPoint Presentation</vt:lpstr>
      <vt:lpstr>At the Airport</vt:lpstr>
      <vt:lpstr>International Travel:  Points to Consider</vt:lpstr>
      <vt:lpstr>Swimming and Water</vt:lpstr>
      <vt:lpstr>Get Active With  Off-Ear processors</vt:lpstr>
      <vt:lpstr>Other  Accommodations</vt:lpstr>
      <vt:lpstr>Find Support</vt:lpstr>
      <vt:lpstr>Brief Pack List...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CMIAV</dc:creator>
  <cp:lastModifiedBy>Amanda Watson</cp:lastModifiedBy>
  <cp:revision>27</cp:revision>
  <dcterms:created xsi:type="dcterms:W3CDTF">2017-03-02T17:05:59Z</dcterms:created>
  <dcterms:modified xsi:type="dcterms:W3CDTF">2019-05-13T13:09:42Z</dcterms:modified>
</cp:coreProperties>
</file>