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0" r:id="rId9"/>
    <p:sldId id="276" r:id="rId10"/>
    <p:sldId id="277" r:id="rId11"/>
    <p:sldId id="279" r:id="rId12"/>
    <p:sldId id="263" r:id="rId13"/>
    <p:sldId id="272" r:id="rId14"/>
    <p:sldId id="264" r:id="rId15"/>
    <p:sldId id="274" r:id="rId16"/>
    <p:sldId id="273" r:id="rId17"/>
    <p:sldId id="278" r:id="rId18"/>
    <p:sldId id="275" r:id="rId19"/>
    <p:sldId id="268" r:id="rId20"/>
    <p:sldId id="267" r:id="rId21"/>
    <p:sldId id="262" r:id="rId22"/>
    <p:sldId id="266" r:id="rId23"/>
    <p:sldId id="269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 Schaaaf" initials="DS" lastIdx="1" clrIdx="0">
    <p:extLst>
      <p:ext uri="{19B8F6BF-5375-455C-9EA6-DF929625EA0E}">
        <p15:presenceInfo xmlns:p15="http://schemas.microsoft.com/office/powerpoint/2012/main" xmlns="" userId="e455c972ef6bcc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462E75"/>
    <a:srgbClr val="2C75C5"/>
    <a:srgbClr val="005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84" d="100"/>
          <a:sy n="84" d="100"/>
        </p:scale>
        <p:origin x="-109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462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4" y="6023175"/>
            <a:ext cx="2101360" cy="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1496@ao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3583" y="2317820"/>
            <a:ext cx="7772400" cy="1111180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latin typeface="Georgia" panose="02040502050405020303" pitchFamily="18" charset="0"/>
              </a:rPr>
              <a:t>Tips &amp; Steps Setting </a:t>
            </a:r>
            <a:br>
              <a:rPr lang="en-US" sz="3200" b="1" i="1" dirty="0">
                <a:latin typeface="Georgia" panose="02040502050405020303" pitchFamily="18" charset="0"/>
              </a:rPr>
            </a:br>
            <a:r>
              <a:rPr lang="en-US" sz="3200" b="1" i="1" dirty="0">
                <a:latin typeface="Georgia" panose="02040502050405020303" pitchFamily="18" charset="0"/>
              </a:rPr>
              <a:t>S.M.A.R.T.E.R. Goals for the Chapter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F59EB8EB-1E10-440B-9D04-AB9E6C46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9334" y="4032868"/>
            <a:ext cx="4035599" cy="1111180"/>
          </a:xfrm>
        </p:spPr>
        <p:txBody>
          <a:bodyPr>
            <a:normAutofit/>
          </a:bodyPr>
          <a:lstStyle/>
          <a:p>
            <a:r>
              <a:rPr lang="en-US" sz="1600" b="1" i="1" dirty="0">
                <a:latin typeface="Georgia" pitchFamily="18" charset="0"/>
              </a:rPr>
              <a:t>Presented by </a:t>
            </a:r>
          </a:p>
          <a:p>
            <a:r>
              <a:rPr lang="en-US" sz="2800" b="1" i="1" dirty="0">
                <a:latin typeface="Georgia" pitchFamily="18" charset="0"/>
              </a:rPr>
              <a:t>Debbie Schaaf</a:t>
            </a:r>
          </a:p>
          <a:p>
            <a:endParaRPr lang="en-US" sz="1400" b="1" i="1" dirty="0">
              <a:latin typeface="Georgia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68B65D4-8967-4543-A4A9-8245E4AB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220" y="3772290"/>
            <a:ext cx="2257555" cy="1632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90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0666D3-A462-4BAB-9B08-9113F987B29C}"/>
              </a:ext>
            </a:extLst>
          </p:cNvPr>
          <p:cNvSpPr txBox="1"/>
          <p:nvPr/>
        </p:nvSpPr>
        <p:spPr>
          <a:xfrm>
            <a:off x="583095" y="2574214"/>
            <a:ext cx="64803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2 points </a:t>
            </a:r>
            <a:r>
              <a:rPr lang="en-US" sz="1600" dirty="0"/>
              <a:t>– If you’re wearing a name badge.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1 extra points </a:t>
            </a:r>
            <a:r>
              <a:rPr lang="en-US" sz="1600" dirty="0"/>
              <a:t>– At this workshop, if you’re sitting next to someone you haven’t sat next to before.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2 points </a:t>
            </a:r>
            <a:r>
              <a:rPr lang="en-US" sz="1600" dirty="0"/>
              <a:t>– If you brought brochures or HLAA Convention booklet to today’s workshop.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1 extra points </a:t>
            </a:r>
            <a:r>
              <a:rPr lang="en-US" sz="1600" dirty="0"/>
              <a:t>– If you told someone today about this workshop?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1 extra points </a:t>
            </a:r>
            <a:r>
              <a:rPr lang="en-US" sz="1600" dirty="0"/>
              <a:t>– If you have your HLAA Chapter business card with you. </a:t>
            </a:r>
            <a:endParaRPr lang="en-US" dirty="0"/>
          </a:p>
          <a:p>
            <a:r>
              <a:rPr lang="en-US" dirty="0"/>
              <a:t>       </a:t>
            </a:r>
          </a:p>
          <a:p>
            <a:r>
              <a:rPr lang="en-US" dirty="0"/>
              <a:t>*</a:t>
            </a:r>
            <a:r>
              <a:rPr lang="en-US" i="1" dirty="0"/>
              <a:t>You can play this game to create a team or group setting! </a:t>
            </a:r>
            <a:endParaRPr lang="en-US" sz="2400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160DB6-4B91-437B-8D00-24B3020DD4F3}"/>
              </a:ext>
            </a:extLst>
          </p:cNvPr>
          <p:cNvSpPr txBox="1"/>
          <p:nvPr/>
        </p:nvSpPr>
        <p:spPr>
          <a:xfrm>
            <a:off x="689112" y="1990851"/>
            <a:ext cx="662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Strategic Moves Make Chapter Grow </a:t>
            </a:r>
            <a:r>
              <a:rPr lang="en-US" sz="2000" b="1" dirty="0"/>
              <a:t>- </a:t>
            </a:r>
            <a:r>
              <a:rPr lang="en-US" sz="1600" i="1" dirty="0"/>
              <a:t>Fun Game Activity </a:t>
            </a:r>
          </a:p>
        </p:txBody>
      </p:sp>
    </p:spTree>
    <p:extLst>
      <p:ext uri="{BB962C8B-B14F-4D97-AF65-F5344CB8AC3E}">
        <p14:creationId xmlns:p14="http://schemas.microsoft.com/office/powerpoint/2010/main" val="277663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5679D0E2-6120-4D83-9651-426A4448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76" y="2072086"/>
            <a:ext cx="526869" cy="52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750208-083C-45E8-B5F6-FFA21EC66582}"/>
              </a:ext>
            </a:extLst>
          </p:cNvPr>
          <p:cNvSpPr txBox="1"/>
          <p:nvPr/>
        </p:nvSpPr>
        <p:spPr>
          <a:xfrm>
            <a:off x="1367245" y="2050329"/>
            <a:ext cx="670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Georgia" panose="02040502050405020303" pitchFamily="18" charset="0"/>
              </a:rPr>
              <a:t>SMARTER Goals – </a:t>
            </a:r>
            <a:r>
              <a:rPr lang="en-US" sz="2400" b="1" i="1" dirty="0">
                <a:latin typeface="Georgia" panose="02040502050405020303" pitchFamily="18" charset="0"/>
              </a:rPr>
              <a:t>7 steps to follow..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65D686-B014-4868-861F-BE9B6E2B3513}"/>
              </a:ext>
            </a:extLst>
          </p:cNvPr>
          <p:cNvSpPr txBox="1"/>
          <p:nvPr/>
        </p:nvSpPr>
        <p:spPr>
          <a:xfrm>
            <a:off x="1232453" y="2729947"/>
            <a:ext cx="54598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S</a:t>
            </a:r>
            <a:r>
              <a:rPr lang="en-US" sz="2800" i="1" dirty="0">
                <a:latin typeface="Georgia" panose="02040502050405020303" pitchFamily="18" charset="0"/>
              </a:rPr>
              <a:t> – Specific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M</a:t>
            </a:r>
            <a:r>
              <a:rPr lang="en-US" sz="2800" i="1" dirty="0">
                <a:latin typeface="Georgia" panose="02040502050405020303" pitchFamily="18" charset="0"/>
              </a:rPr>
              <a:t> – Measurable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A</a:t>
            </a:r>
            <a:r>
              <a:rPr lang="en-US" sz="2800" i="1" dirty="0">
                <a:latin typeface="Georgia" panose="02040502050405020303" pitchFamily="18" charset="0"/>
              </a:rPr>
              <a:t> – Attainable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R</a:t>
            </a:r>
            <a:r>
              <a:rPr lang="en-US" sz="2800" i="1" dirty="0">
                <a:latin typeface="Georgia" panose="02040502050405020303" pitchFamily="18" charset="0"/>
              </a:rPr>
              <a:t> – Realistic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T</a:t>
            </a:r>
            <a:r>
              <a:rPr lang="en-US" sz="2800" i="1" dirty="0">
                <a:latin typeface="Georgia" panose="02040502050405020303" pitchFamily="18" charset="0"/>
              </a:rPr>
              <a:t> – Timely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E</a:t>
            </a:r>
            <a:r>
              <a:rPr lang="en-US" sz="2800" i="1" dirty="0">
                <a:latin typeface="Georgia" panose="02040502050405020303" pitchFamily="18" charset="0"/>
              </a:rPr>
              <a:t> – Evaluate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R</a:t>
            </a:r>
            <a:r>
              <a:rPr lang="en-US" sz="2800" i="1" dirty="0">
                <a:latin typeface="Georgia" panose="02040502050405020303" pitchFamily="18" charset="0"/>
              </a:rPr>
              <a:t> – Reward </a:t>
            </a:r>
          </a:p>
          <a:p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01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6DC035-AD55-47CE-90C6-27072155589F}"/>
              </a:ext>
            </a:extLst>
          </p:cNvPr>
          <p:cNvSpPr/>
          <p:nvPr/>
        </p:nvSpPr>
        <p:spPr>
          <a:xfrm>
            <a:off x="470263" y="2063931"/>
            <a:ext cx="7550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Bookman Old Style" pitchFamily="18" charset="0"/>
              </a:rPr>
              <a:t>SMARTER GOALS </a:t>
            </a:r>
            <a:r>
              <a:rPr lang="en-US" sz="2800" b="1" dirty="0">
                <a:latin typeface="Bookman Old Style" pitchFamily="18" charset="0"/>
              </a:rPr>
              <a:t>– </a:t>
            </a:r>
            <a:r>
              <a:rPr lang="en-US" sz="2800" dirty="0">
                <a:latin typeface="Bookman Old Style" pitchFamily="18" charset="0"/>
              </a:rPr>
              <a:t>DEFINITION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6D59B46-2A88-4A6B-90F9-3D531E852B9E}"/>
              </a:ext>
            </a:extLst>
          </p:cNvPr>
          <p:cNvSpPr/>
          <p:nvPr/>
        </p:nvSpPr>
        <p:spPr>
          <a:xfrm>
            <a:off x="208873" y="3145639"/>
            <a:ext cx="1023257" cy="5601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itchFamily="18" charset="0"/>
              </a:rPr>
              <a:t>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D300A53-07B7-4239-B562-F5C4121C193B}"/>
              </a:ext>
            </a:extLst>
          </p:cNvPr>
          <p:cNvSpPr/>
          <p:nvPr/>
        </p:nvSpPr>
        <p:spPr>
          <a:xfrm>
            <a:off x="1518472" y="3131127"/>
            <a:ext cx="1145460" cy="5601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itchFamily="18" charset="0"/>
              </a:rPr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D051492-E355-4712-94A1-309F6A3B4824}"/>
              </a:ext>
            </a:extLst>
          </p:cNvPr>
          <p:cNvSpPr/>
          <p:nvPr/>
        </p:nvSpPr>
        <p:spPr>
          <a:xfrm>
            <a:off x="2906073" y="3106213"/>
            <a:ext cx="1023257" cy="5601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76B1EB9-AA58-47C6-82D1-0194B26694C5}"/>
              </a:ext>
            </a:extLst>
          </p:cNvPr>
          <p:cNvSpPr/>
          <p:nvPr/>
        </p:nvSpPr>
        <p:spPr>
          <a:xfrm>
            <a:off x="4171471" y="3080973"/>
            <a:ext cx="1023257" cy="5601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itchFamily="18" charset="0"/>
              </a:rPr>
              <a:t>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56F3CA4-5C42-45D3-934F-CA7ACF34215A}"/>
              </a:ext>
            </a:extLst>
          </p:cNvPr>
          <p:cNvSpPr/>
          <p:nvPr/>
        </p:nvSpPr>
        <p:spPr>
          <a:xfrm>
            <a:off x="5360848" y="3060713"/>
            <a:ext cx="993673" cy="5601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itchFamily="18" charset="0"/>
              </a:rPr>
              <a:t>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2986D77-3E5E-48F8-BC92-287EDF6744A5}"/>
              </a:ext>
            </a:extLst>
          </p:cNvPr>
          <p:cNvSpPr/>
          <p:nvPr/>
        </p:nvSpPr>
        <p:spPr>
          <a:xfrm>
            <a:off x="7712812" y="3080750"/>
            <a:ext cx="1145460" cy="5601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itchFamily="18" charset="0"/>
              </a:rPr>
              <a:t>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EDCE51-E848-42C3-B856-BD6B62429796}"/>
              </a:ext>
            </a:extLst>
          </p:cNvPr>
          <p:cNvSpPr/>
          <p:nvPr/>
        </p:nvSpPr>
        <p:spPr>
          <a:xfrm>
            <a:off x="6520641" y="3077959"/>
            <a:ext cx="993672" cy="5601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itchFamily="18" charset="0"/>
              </a:rPr>
              <a:t>E</a:t>
            </a:r>
          </a:p>
        </p:txBody>
      </p:sp>
      <p:sp>
        <p:nvSpPr>
          <p:cNvPr id="12" name="Chevron 9">
            <a:extLst>
              <a:ext uri="{FF2B5EF4-FFF2-40B4-BE49-F238E27FC236}">
                <a16:creationId xmlns:a16="http://schemas.microsoft.com/office/drawing/2014/main" xmlns="" id="{DCB3242F-E1BC-42C2-8CDA-F506D1AACE93}"/>
              </a:ext>
            </a:extLst>
          </p:cNvPr>
          <p:cNvSpPr/>
          <p:nvPr/>
        </p:nvSpPr>
        <p:spPr>
          <a:xfrm>
            <a:off x="52207" y="3797285"/>
            <a:ext cx="1295408" cy="436411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Specific</a:t>
            </a:r>
          </a:p>
        </p:txBody>
      </p:sp>
      <p:sp>
        <p:nvSpPr>
          <p:cNvPr id="13" name="Chevron 11">
            <a:extLst>
              <a:ext uri="{FF2B5EF4-FFF2-40B4-BE49-F238E27FC236}">
                <a16:creationId xmlns:a16="http://schemas.microsoft.com/office/drawing/2014/main" xmlns="" id="{6C4D5F3C-34CF-4589-B3C0-11A59D727C93}"/>
              </a:ext>
            </a:extLst>
          </p:cNvPr>
          <p:cNvSpPr/>
          <p:nvPr/>
        </p:nvSpPr>
        <p:spPr>
          <a:xfrm>
            <a:off x="1175127" y="3761726"/>
            <a:ext cx="1684253" cy="45840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Measurable</a:t>
            </a:r>
          </a:p>
        </p:txBody>
      </p:sp>
      <p:sp>
        <p:nvSpPr>
          <p:cNvPr id="14" name="Chevron 12">
            <a:extLst>
              <a:ext uri="{FF2B5EF4-FFF2-40B4-BE49-F238E27FC236}">
                <a16:creationId xmlns:a16="http://schemas.microsoft.com/office/drawing/2014/main" xmlns="" id="{18BD17E3-23C2-4FC3-B296-9F993A23DC92}"/>
              </a:ext>
            </a:extLst>
          </p:cNvPr>
          <p:cNvSpPr/>
          <p:nvPr/>
        </p:nvSpPr>
        <p:spPr>
          <a:xfrm>
            <a:off x="2700611" y="3761726"/>
            <a:ext cx="1544817" cy="47525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Attainable</a:t>
            </a:r>
          </a:p>
        </p:txBody>
      </p:sp>
      <p:sp>
        <p:nvSpPr>
          <p:cNvPr id="15" name="Chevron 13">
            <a:extLst>
              <a:ext uri="{FF2B5EF4-FFF2-40B4-BE49-F238E27FC236}">
                <a16:creationId xmlns:a16="http://schemas.microsoft.com/office/drawing/2014/main" xmlns="" id="{62E661F9-F53E-43D5-AF5B-E85297EEDA43}"/>
              </a:ext>
            </a:extLst>
          </p:cNvPr>
          <p:cNvSpPr/>
          <p:nvPr/>
        </p:nvSpPr>
        <p:spPr>
          <a:xfrm>
            <a:off x="4048405" y="3753301"/>
            <a:ext cx="1387416" cy="47525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Realistic</a:t>
            </a:r>
          </a:p>
        </p:txBody>
      </p:sp>
      <p:sp>
        <p:nvSpPr>
          <p:cNvPr id="16" name="Chevron 14">
            <a:extLst>
              <a:ext uri="{FF2B5EF4-FFF2-40B4-BE49-F238E27FC236}">
                <a16:creationId xmlns:a16="http://schemas.microsoft.com/office/drawing/2014/main" xmlns="" id="{3C088093-847F-4BC3-AB05-B94F4D5999B8}"/>
              </a:ext>
            </a:extLst>
          </p:cNvPr>
          <p:cNvSpPr/>
          <p:nvPr/>
        </p:nvSpPr>
        <p:spPr>
          <a:xfrm>
            <a:off x="5257575" y="3744875"/>
            <a:ext cx="1263066" cy="47525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Timely</a:t>
            </a:r>
          </a:p>
        </p:txBody>
      </p:sp>
      <p:sp>
        <p:nvSpPr>
          <p:cNvPr id="17" name="Chevron 14">
            <a:extLst>
              <a:ext uri="{FF2B5EF4-FFF2-40B4-BE49-F238E27FC236}">
                <a16:creationId xmlns:a16="http://schemas.microsoft.com/office/drawing/2014/main" xmlns="" id="{AC0108D8-B35B-4A70-8D24-3257B26290D3}"/>
              </a:ext>
            </a:extLst>
          </p:cNvPr>
          <p:cNvSpPr/>
          <p:nvPr/>
        </p:nvSpPr>
        <p:spPr>
          <a:xfrm>
            <a:off x="6376367" y="3753300"/>
            <a:ext cx="1387416" cy="47525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Evaluate</a:t>
            </a: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xmlns="" id="{9166DC79-FE61-4C5A-9642-C3780D7A583A}"/>
              </a:ext>
            </a:extLst>
          </p:cNvPr>
          <p:cNvSpPr/>
          <p:nvPr/>
        </p:nvSpPr>
        <p:spPr>
          <a:xfrm>
            <a:off x="7591834" y="3761062"/>
            <a:ext cx="1387416" cy="47525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Reward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xmlns="" id="{22FC2592-525A-4E29-B8D9-663922250657}"/>
              </a:ext>
            </a:extLst>
          </p:cNvPr>
          <p:cNvSpPr/>
          <p:nvPr/>
        </p:nvSpPr>
        <p:spPr>
          <a:xfrm>
            <a:off x="113362" y="4342560"/>
            <a:ext cx="1159333" cy="147347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What exactly do you want to achieve? 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xmlns="" id="{0AD42CF9-168C-4EAE-8E83-AE8B303A85F3}"/>
              </a:ext>
            </a:extLst>
          </p:cNvPr>
          <p:cNvSpPr/>
          <p:nvPr/>
        </p:nvSpPr>
        <p:spPr>
          <a:xfrm>
            <a:off x="1447843" y="4343708"/>
            <a:ext cx="1084149" cy="147347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How will you know when your goal is complete?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xmlns="" id="{C6898D5A-74FF-43D6-BFD3-BDEF4CF19DA5}"/>
              </a:ext>
            </a:extLst>
          </p:cNvPr>
          <p:cNvSpPr/>
          <p:nvPr/>
        </p:nvSpPr>
        <p:spPr>
          <a:xfrm>
            <a:off x="2733802" y="4356440"/>
            <a:ext cx="1210658" cy="1460743"/>
          </a:xfrm>
          <a:prstGeom prst="roundRect">
            <a:avLst>
              <a:gd name="adj" fmla="val 25680"/>
            </a:avLst>
          </a:prstGeom>
          <a:solidFill>
            <a:srgbClr val="FF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What steps can you take to reach your goal? 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xmlns="" id="{90725380-4670-4165-A112-1DF9A2630D11}"/>
              </a:ext>
            </a:extLst>
          </p:cNvPr>
          <p:cNvSpPr/>
          <p:nvPr/>
        </p:nvSpPr>
        <p:spPr>
          <a:xfrm>
            <a:off x="4110580" y="4356441"/>
            <a:ext cx="1084148" cy="14480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Does your goal relate to your mission?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xmlns="" id="{8463B60E-31EF-4D3C-8119-6E296CF62798}"/>
              </a:ext>
            </a:extLst>
          </p:cNvPr>
          <p:cNvSpPr/>
          <p:nvPr/>
        </p:nvSpPr>
        <p:spPr>
          <a:xfrm>
            <a:off x="5360848" y="4356443"/>
            <a:ext cx="1091171" cy="1448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How long will it take to reach your goal?</a:t>
            </a: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xmlns="" id="{31DE24DB-8B38-46B4-A8B9-962D217B1D98}"/>
              </a:ext>
            </a:extLst>
          </p:cNvPr>
          <p:cNvSpPr/>
          <p:nvPr/>
        </p:nvSpPr>
        <p:spPr>
          <a:xfrm>
            <a:off x="6582434" y="4356441"/>
            <a:ext cx="1038355" cy="144801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Are you on track to achieve the goal?</a:t>
            </a: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xmlns="" id="{3862E47A-D122-4D1E-95DB-489D7555F17C}"/>
              </a:ext>
            </a:extLst>
          </p:cNvPr>
          <p:cNvSpPr/>
          <p:nvPr/>
        </p:nvSpPr>
        <p:spPr>
          <a:xfrm>
            <a:off x="7712812" y="4343708"/>
            <a:ext cx="1210658" cy="1460743"/>
          </a:xfrm>
          <a:prstGeom prst="roundRect">
            <a:avLst>
              <a:gd name="adj" fmla="val 25680"/>
            </a:avLst>
          </a:prstGeom>
          <a:solidFill>
            <a:srgbClr val="FF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Reward yourself for every goal that you have </a:t>
            </a:r>
            <a:r>
              <a:rPr lang="en-US" sz="1100" b="1" dirty="0">
                <a:solidFill>
                  <a:schemeClr val="tx1"/>
                </a:solidFill>
              </a:rPr>
              <a:t>accomplished!</a:t>
            </a:r>
          </a:p>
        </p:txBody>
      </p:sp>
    </p:spTree>
    <p:extLst>
      <p:ext uri="{BB962C8B-B14F-4D97-AF65-F5344CB8AC3E}">
        <p14:creationId xmlns:p14="http://schemas.microsoft.com/office/powerpoint/2010/main" val="34494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EAE31E-2D6C-4136-A819-D87B12E2D0F3}"/>
              </a:ext>
            </a:extLst>
          </p:cNvPr>
          <p:cNvSpPr txBox="1"/>
          <p:nvPr/>
        </p:nvSpPr>
        <p:spPr>
          <a:xfrm>
            <a:off x="556591" y="3044685"/>
            <a:ext cx="7500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Successful Teams Use SMART Goals </a:t>
            </a:r>
            <a:r>
              <a:rPr lang="en-US" sz="2800" dirty="0"/>
              <a:t>– </a:t>
            </a:r>
            <a:r>
              <a:rPr lang="en-US" sz="2800" i="1" dirty="0"/>
              <a:t>If your team cannot achieve their goals, there is a chance that they are not creating the correct goals. Whatever your team is creating goals, they will find that following the rules for </a:t>
            </a:r>
            <a:r>
              <a:rPr lang="en-US" sz="2800" b="1" i="1" dirty="0"/>
              <a:t>SMART </a:t>
            </a:r>
            <a:r>
              <a:rPr lang="en-US" sz="2800" i="1" dirty="0"/>
              <a:t>goals will be easier to achieve.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044F75-2ED2-47BF-A570-6602361CCEAA}"/>
              </a:ext>
            </a:extLst>
          </p:cNvPr>
          <p:cNvSpPr txBox="1"/>
          <p:nvPr/>
        </p:nvSpPr>
        <p:spPr>
          <a:xfrm>
            <a:off x="1550503" y="2279374"/>
            <a:ext cx="551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7030A0"/>
                </a:solidFill>
              </a:rPr>
              <a:t>Special Tips for Your Chapter!</a:t>
            </a:r>
          </a:p>
        </p:txBody>
      </p:sp>
    </p:spTree>
    <p:extLst>
      <p:ext uri="{BB962C8B-B14F-4D97-AF65-F5344CB8AC3E}">
        <p14:creationId xmlns:p14="http://schemas.microsoft.com/office/powerpoint/2010/main" val="129196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973948-EDE1-441B-919E-F8CCCBF158B4}"/>
              </a:ext>
            </a:extLst>
          </p:cNvPr>
          <p:cNvSpPr/>
          <p:nvPr/>
        </p:nvSpPr>
        <p:spPr>
          <a:xfrm>
            <a:off x="879322" y="2133422"/>
            <a:ext cx="738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Georgia" pitchFamily="18" charset="0"/>
                <a:cs typeface="Lucida Sans Unicode" pitchFamily="34" charset="0"/>
              </a:rPr>
              <a:t>Steps to Effective Goal Setting</a:t>
            </a:r>
            <a:endParaRPr lang="en-US" sz="3600" i="1" dirty="0">
              <a:latin typeface="Georgia" pitchFamily="18" charset="0"/>
              <a:cs typeface="Lucida Sans Unicode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BF03C2-F24A-4334-9314-BB7B28B0DB67}"/>
              </a:ext>
            </a:extLst>
          </p:cNvPr>
          <p:cNvSpPr/>
          <p:nvPr/>
        </p:nvSpPr>
        <p:spPr>
          <a:xfrm>
            <a:off x="1142999" y="2844225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598F"/>
                </a:solidFill>
                <a:latin typeface="Lucida Sans" pitchFamily="34" charset="0"/>
              </a:rPr>
              <a:t>These are the basic steps you and your chapter should take to come up with your goals for the year ahead.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F623063-9096-45FA-B0B7-274C3C8BFFB8}"/>
              </a:ext>
            </a:extLst>
          </p:cNvPr>
          <p:cNvGrpSpPr/>
          <p:nvPr/>
        </p:nvGrpSpPr>
        <p:grpSpPr>
          <a:xfrm>
            <a:off x="2482850" y="3653889"/>
            <a:ext cx="1906991" cy="762796"/>
            <a:chOff x="1717858" y="134584"/>
            <a:chExt cx="1906991" cy="762796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xmlns="" id="{8AB0F23C-00C7-49FE-BB58-3CC3EE04173E}"/>
                </a:ext>
              </a:extLst>
            </p:cNvPr>
            <p:cNvSpPr/>
            <p:nvPr/>
          </p:nvSpPr>
          <p:spPr>
            <a:xfrm>
              <a:off x="1717858" y="134584"/>
              <a:ext cx="1906991" cy="762796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xmlns="" id="{ED570807-AB4B-4A4D-A510-8483E365C835}"/>
                </a:ext>
              </a:extLst>
            </p:cNvPr>
            <p:cNvSpPr txBox="1"/>
            <p:nvPr/>
          </p:nvSpPr>
          <p:spPr>
            <a:xfrm>
              <a:off x="2099256" y="134584"/>
              <a:ext cx="1144195" cy="762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tx1"/>
                  </a:solidFill>
                </a:rPr>
                <a:t>Prioritize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923378C-1713-444E-A4ED-6B0A5F05FA73}"/>
              </a:ext>
            </a:extLst>
          </p:cNvPr>
          <p:cNvGrpSpPr/>
          <p:nvPr/>
        </p:nvGrpSpPr>
        <p:grpSpPr>
          <a:xfrm>
            <a:off x="575859" y="3661076"/>
            <a:ext cx="1906991" cy="762796"/>
            <a:chOff x="1" y="115278"/>
            <a:chExt cx="1906991" cy="762796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xmlns="" id="{B273AB5D-A0D7-436E-8C62-FA7284358E93}"/>
                </a:ext>
              </a:extLst>
            </p:cNvPr>
            <p:cNvSpPr/>
            <p:nvPr/>
          </p:nvSpPr>
          <p:spPr>
            <a:xfrm>
              <a:off x="1" y="115278"/>
              <a:ext cx="1906991" cy="76279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xmlns="" id="{7130E5F8-3AA5-42C5-8F09-F016C809D836}"/>
                </a:ext>
              </a:extLst>
            </p:cNvPr>
            <p:cNvSpPr txBox="1"/>
            <p:nvPr/>
          </p:nvSpPr>
          <p:spPr>
            <a:xfrm>
              <a:off x="381399" y="115278"/>
              <a:ext cx="1144195" cy="762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07" tIns="17336" rIns="17336" bIns="1733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tx1"/>
                  </a:solidFill>
                </a:rPr>
                <a:t>Brainstorm</a:t>
              </a:r>
              <a:r>
                <a:rPr lang="en-US" sz="1800" kern="1200" dirty="0">
                  <a:solidFill>
                    <a:schemeClr val="bg1"/>
                  </a:solidFill>
                </a:rPr>
                <a:t>	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6D812EF-486E-4CEB-B10C-32EA32D78354}"/>
              </a:ext>
            </a:extLst>
          </p:cNvPr>
          <p:cNvGrpSpPr/>
          <p:nvPr/>
        </p:nvGrpSpPr>
        <p:grpSpPr>
          <a:xfrm>
            <a:off x="4400382" y="3653889"/>
            <a:ext cx="2111941" cy="762796"/>
            <a:chOff x="3434150" y="134584"/>
            <a:chExt cx="1906991" cy="762796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F4476F19-2E98-4392-8C70-155C60A91781}"/>
                </a:ext>
              </a:extLst>
            </p:cNvPr>
            <p:cNvSpPr/>
            <p:nvPr/>
          </p:nvSpPr>
          <p:spPr>
            <a:xfrm>
              <a:off x="3434150" y="134584"/>
              <a:ext cx="1906991" cy="762796"/>
            </a:xfrm>
            <a:prstGeom prst="chevron">
              <a:avLst/>
            </a:prstGeom>
            <a:solidFill>
              <a:srgbClr val="E569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xmlns="" id="{80EFF946-3DC4-403C-94B2-145413F14B12}"/>
                </a:ext>
              </a:extLst>
            </p:cNvPr>
            <p:cNvSpPr txBox="1"/>
            <p:nvPr/>
          </p:nvSpPr>
          <p:spPr>
            <a:xfrm>
              <a:off x="3815548" y="134584"/>
              <a:ext cx="1144195" cy="762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Develop an Action Plan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C8F00A2-3EB5-4C67-BF8B-ACB24F01A420}"/>
              </a:ext>
            </a:extLst>
          </p:cNvPr>
          <p:cNvGrpSpPr/>
          <p:nvPr/>
        </p:nvGrpSpPr>
        <p:grpSpPr>
          <a:xfrm>
            <a:off x="6317914" y="3653889"/>
            <a:ext cx="2111941" cy="769983"/>
            <a:chOff x="2064" y="0"/>
            <a:chExt cx="2111941" cy="769983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0BDA4CD4-04BF-485C-8CDF-1119DF7047AC}"/>
                </a:ext>
              </a:extLst>
            </p:cNvPr>
            <p:cNvSpPr/>
            <p:nvPr/>
          </p:nvSpPr>
          <p:spPr>
            <a:xfrm>
              <a:off x="2064" y="0"/>
              <a:ext cx="2111941" cy="76998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xmlns="" id="{FE41BDB8-9E90-4E11-8986-014058DA1A07}"/>
                </a:ext>
              </a:extLst>
            </p:cNvPr>
            <p:cNvSpPr txBox="1"/>
            <p:nvPr/>
          </p:nvSpPr>
          <p:spPr>
            <a:xfrm>
              <a:off x="387056" y="0"/>
              <a:ext cx="1341958" cy="769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tx1"/>
                  </a:solidFill>
                </a:rPr>
                <a:t>Evaluate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	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E6B66F-77EB-43ED-BD01-AE7563081F94}"/>
              </a:ext>
            </a:extLst>
          </p:cNvPr>
          <p:cNvSpPr txBox="1"/>
          <p:nvPr/>
        </p:nvSpPr>
        <p:spPr>
          <a:xfrm>
            <a:off x="480043" y="4550070"/>
            <a:ext cx="18971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  <a:r>
              <a:rPr lang="en-US" sz="1400" b="1" dirty="0"/>
              <a:t>What does your</a:t>
            </a:r>
          </a:p>
          <a:p>
            <a:pPr algn="ctr"/>
            <a:r>
              <a:rPr lang="en-US" sz="1400" b="1" dirty="0"/>
              <a:t>Chapter </a:t>
            </a:r>
            <a:r>
              <a:rPr lang="en-US" sz="1400" b="1" i="1" dirty="0">
                <a:solidFill>
                  <a:srgbClr val="00598F"/>
                </a:solidFill>
              </a:rPr>
              <a:t>want </a:t>
            </a:r>
            <a:r>
              <a:rPr lang="en-US" sz="1400" b="1" dirty="0"/>
              <a:t>to accomplish?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43C4445-F231-47F4-BE8F-CEFEF8E23201}"/>
              </a:ext>
            </a:extLst>
          </p:cNvPr>
          <p:cNvSpPr txBox="1"/>
          <p:nvPr/>
        </p:nvSpPr>
        <p:spPr>
          <a:xfrm>
            <a:off x="2301081" y="4580847"/>
            <a:ext cx="2012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*</a:t>
            </a:r>
            <a:r>
              <a:rPr lang="en-US" sz="1400" b="1" dirty="0"/>
              <a:t>What is most </a:t>
            </a:r>
            <a:r>
              <a:rPr lang="en-US" sz="1400" b="1" i="1" dirty="0">
                <a:solidFill>
                  <a:srgbClr val="00598F"/>
                </a:solidFill>
              </a:rPr>
              <a:t>important</a:t>
            </a:r>
            <a:r>
              <a:rPr lang="en-US" sz="1400" b="1" i="1" dirty="0">
                <a:solidFill>
                  <a:srgbClr val="462E75"/>
                </a:solidFill>
              </a:rPr>
              <a:t> </a:t>
            </a:r>
            <a:r>
              <a:rPr lang="en-US" sz="1400" b="1" dirty="0"/>
              <a:t>for your chapter to accomplish?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666259-0C44-4FF4-9DE6-39A0718A1769}"/>
              </a:ext>
            </a:extLst>
          </p:cNvPr>
          <p:cNvSpPr txBox="1"/>
          <p:nvPr/>
        </p:nvSpPr>
        <p:spPr>
          <a:xfrm>
            <a:off x="4378677" y="4617094"/>
            <a:ext cx="188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*What </a:t>
            </a:r>
            <a:r>
              <a:rPr lang="en-US" sz="1400" b="1" i="1" dirty="0">
                <a:solidFill>
                  <a:srgbClr val="00598F"/>
                </a:solidFill>
              </a:rPr>
              <a:t>can</a:t>
            </a:r>
            <a:r>
              <a:rPr lang="en-US" sz="1400" b="1" dirty="0">
                <a:solidFill>
                  <a:srgbClr val="00598F"/>
                </a:solidFill>
              </a:rPr>
              <a:t> </a:t>
            </a:r>
            <a:r>
              <a:rPr lang="en-US" sz="1400" b="1" dirty="0"/>
              <a:t>your chapter accomplish?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8EA8EF-8384-4137-B857-C72A2FCC4D30}"/>
              </a:ext>
            </a:extLst>
          </p:cNvPr>
          <p:cNvSpPr txBox="1"/>
          <p:nvPr/>
        </p:nvSpPr>
        <p:spPr>
          <a:xfrm>
            <a:off x="6259520" y="4617094"/>
            <a:ext cx="192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*What </a:t>
            </a:r>
            <a:r>
              <a:rPr lang="en-US" sz="1400" b="1" i="1" dirty="0">
                <a:solidFill>
                  <a:srgbClr val="00598F"/>
                </a:solidFill>
              </a:rPr>
              <a:t>did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/>
              <a:t>you chapter accomplish?</a:t>
            </a:r>
          </a:p>
        </p:txBody>
      </p:sp>
    </p:spTree>
    <p:extLst>
      <p:ext uri="{BB962C8B-B14F-4D97-AF65-F5344CB8AC3E}">
        <p14:creationId xmlns:p14="http://schemas.microsoft.com/office/powerpoint/2010/main" val="322959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E88FCF-C959-4EB0-ADEE-5DE82A3B6A52}"/>
              </a:ext>
            </a:extLst>
          </p:cNvPr>
          <p:cNvSpPr txBox="1"/>
          <p:nvPr/>
        </p:nvSpPr>
        <p:spPr>
          <a:xfrm>
            <a:off x="1053547" y="2133598"/>
            <a:ext cx="6891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Tips &amp; Ideas for Setting Goals </a:t>
            </a:r>
          </a:p>
          <a:p>
            <a:pPr algn="ctr"/>
            <a:r>
              <a:rPr lang="en-US" sz="2800" b="1" dirty="0">
                <a:latin typeface="Georgia" panose="02040502050405020303" pitchFamily="18" charset="0"/>
              </a:rPr>
              <a:t>for the Chapter!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5A20ED-E72E-41C0-A58C-A9B151614B4F}"/>
              </a:ext>
            </a:extLst>
          </p:cNvPr>
          <p:cNvSpPr txBox="1"/>
          <p:nvPr/>
        </p:nvSpPr>
        <p:spPr>
          <a:xfrm>
            <a:off x="622852" y="3429000"/>
            <a:ext cx="775252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Recognition</a:t>
            </a:r>
            <a:r>
              <a:rPr lang="en-US" sz="2000" dirty="0"/>
              <a:t> –  </a:t>
            </a:r>
            <a:r>
              <a:rPr lang="en-US" sz="2000" i="1" dirty="0"/>
              <a:t>How to honor your members &amp; knowledge &amp; appreciate them?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1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Member Development </a:t>
            </a:r>
            <a:r>
              <a:rPr lang="en-US" sz="2000" dirty="0"/>
              <a:t>–  </a:t>
            </a:r>
            <a:r>
              <a:rPr lang="en-US" sz="2000" i="1" dirty="0"/>
              <a:t>How do you support and nurture the growth of your members personally &amp; professionally?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Community</a:t>
            </a:r>
            <a:r>
              <a:rPr lang="en-US" sz="2000" dirty="0"/>
              <a:t> – </a:t>
            </a:r>
            <a:r>
              <a:rPr lang="en-US" sz="2000" i="1" dirty="0"/>
              <a:t>How do you encourage a sense of belonging in your chapter and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183000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735A98-3E60-42BE-8195-D0D270468E6B}"/>
              </a:ext>
            </a:extLst>
          </p:cNvPr>
          <p:cNvSpPr txBox="1"/>
          <p:nvPr/>
        </p:nvSpPr>
        <p:spPr>
          <a:xfrm>
            <a:off x="530087" y="2067339"/>
            <a:ext cx="763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Five Principles of Effective Goal Setting &amp; Develop A Plan for the Chapter…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8BF819-70A8-478F-ACB0-3739C6795DB0}"/>
              </a:ext>
            </a:extLst>
          </p:cNvPr>
          <p:cNvSpPr txBox="1"/>
          <p:nvPr/>
        </p:nvSpPr>
        <p:spPr>
          <a:xfrm>
            <a:off x="2093843" y="3017605"/>
            <a:ext cx="38828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i="1" dirty="0"/>
              <a:t>Clarity</a:t>
            </a:r>
          </a:p>
          <a:p>
            <a:pPr marL="342900" indent="-342900">
              <a:buAutoNum type="arabicPeriod"/>
            </a:pPr>
            <a:endParaRPr lang="en-US" sz="1200" i="1" dirty="0"/>
          </a:p>
          <a:p>
            <a:pPr marL="342900" indent="-342900">
              <a:buAutoNum type="arabicPeriod"/>
            </a:pPr>
            <a:r>
              <a:rPr lang="en-US" sz="2800" i="1" dirty="0"/>
              <a:t>Challenge</a:t>
            </a:r>
          </a:p>
          <a:p>
            <a:pPr marL="342900" indent="-342900">
              <a:buAutoNum type="arabicPeriod"/>
            </a:pPr>
            <a:endParaRPr lang="en-US" sz="1200" i="1" dirty="0"/>
          </a:p>
          <a:p>
            <a:pPr marL="342900" indent="-342900">
              <a:buAutoNum type="arabicPeriod"/>
            </a:pPr>
            <a:r>
              <a:rPr lang="en-US" sz="2800" i="1" dirty="0"/>
              <a:t>Commitment</a:t>
            </a:r>
          </a:p>
          <a:p>
            <a:pPr marL="342900" indent="-342900">
              <a:buAutoNum type="arabicPeriod"/>
            </a:pPr>
            <a:endParaRPr lang="en-US" sz="1200" i="1" dirty="0"/>
          </a:p>
          <a:p>
            <a:pPr marL="342900" indent="-342900">
              <a:buAutoNum type="arabicPeriod"/>
            </a:pPr>
            <a:r>
              <a:rPr lang="en-US" sz="2800" i="1" dirty="0"/>
              <a:t>Feedback</a:t>
            </a:r>
          </a:p>
          <a:p>
            <a:pPr marL="342900" indent="-342900">
              <a:buAutoNum type="arabicPeriod"/>
            </a:pPr>
            <a:endParaRPr lang="en-US" sz="1200" i="1" dirty="0"/>
          </a:p>
          <a:p>
            <a:pPr marL="342900" indent="-342900">
              <a:buAutoNum type="arabicPeriod"/>
            </a:pPr>
            <a:r>
              <a:rPr lang="en-US" sz="2800" i="1" dirty="0"/>
              <a:t>Task Complexity </a:t>
            </a:r>
          </a:p>
        </p:txBody>
      </p:sp>
    </p:spTree>
    <p:extLst>
      <p:ext uri="{BB962C8B-B14F-4D97-AF65-F5344CB8AC3E}">
        <p14:creationId xmlns:p14="http://schemas.microsoft.com/office/powerpoint/2010/main" val="112745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0580BB-8BB9-46CA-92EA-AA72A8B0E100}"/>
              </a:ext>
            </a:extLst>
          </p:cNvPr>
          <p:cNvSpPr txBox="1"/>
          <p:nvPr/>
        </p:nvSpPr>
        <p:spPr>
          <a:xfrm>
            <a:off x="523461" y="2061610"/>
            <a:ext cx="663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Learn to Be Inspired with Your Goals!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F161E3-C6BE-4693-98A7-33F918011536}"/>
              </a:ext>
            </a:extLst>
          </p:cNvPr>
          <p:cNvSpPr txBox="1"/>
          <p:nvPr/>
        </p:nvSpPr>
        <p:spPr>
          <a:xfrm>
            <a:off x="871331" y="2590801"/>
            <a:ext cx="32500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Be creative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Have passion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Be flexible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Be committed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Have self-discipline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Be motivated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Get Organized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Have patience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Be Open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Be Strong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DA9162-76D5-4E7A-9232-C275656C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663" y="3101989"/>
            <a:ext cx="3699405" cy="21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41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785DB6-83F9-43B7-9090-94096E0F2B9D}"/>
              </a:ext>
            </a:extLst>
          </p:cNvPr>
          <p:cNvSpPr txBox="1"/>
          <p:nvPr/>
        </p:nvSpPr>
        <p:spPr>
          <a:xfrm>
            <a:off x="1490867" y="2067339"/>
            <a:ext cx="616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Georgia" panose="02040502050405020303" pitchFamily="18" charset="0"/>
              </a:rPr>
              <a:t>Valuable things to </a:t>
            </a:r>
            <a:r>
              <a:rPr lang="en-US" sz="28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REMEMBER</a:t>
            </a:r>
            <a:r>
              <a:rPr lang="en-US" sz="2800" b="1" i="1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79578D-6E41-472A-BECA-42C8795722F4}"/>
              </a:ext>
            </a:extLst>
          </p:cNvPr>
          <p:cNvSpPr txBox="1"/>
          <p:nvPr/>
        </p:nvSpPr>
        <p:spPr>
          <a:xfrm>
            <a:off x="1000538" y="2749585"/>
            <a:ext cx="7142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Share Your Mission for your Chapter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Follow Your Passions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Share Your Goals to the Chapter Members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Review Your Goals at the end of every other month or quarterly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Learn &amp; Be Inspired!</a:t>
            </a:r>
          </a:p>
        </p:txBody>
      </p:sp>
    </p:spTree>
    <p:extLst>
      <p:ext uri="{BB962C8B-B14F-4D97-AF65-F5344CB8AC3E}">
        <p14:creationId xmlns:p14="http://schemas.microsoft.com/office/powerpoint/2010/main" val="37950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7D76C50B-EC40-4BB3-ACF8-569BF64A3972}"/>
              </a:ext>
            </a:extLst>
          </p:cNvPr>
          <p:cNvSpPr txBox="1">
            <a:spLocks/>
          </p:cNvSpPr>
          <p:nvPr/>
        </p:nvSpPr>
        <p:spPr>
          <a:xfrm>
            <a:off x="383177" y="1987732"/>
            <a:ext cx="7075714" cy="7685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Reaching Goals &amp; Checklist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/>
            </a:r>
            <a:b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The Five Golden Rules…)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71009F3F-C026-47A5-B502-3DBB69691B54}"/>
              </a:ext>
            </a:extLst>
          </p:cNvPr>
          <p:cNvSpPr txBox="1">
            <a:spLocks/>
          </p:cNvSpPr>
          <p:nvPr/>
        </p:nvSpPr>
        <p:spPr>
          <a:xfrm>
            <a:off x="437607" y="2965268"/>
            <a:ext cx="4173582" cy="315218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1.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Set Goals That Motivate You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2.  Set SMART Goals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3.  Set Goals in Writing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4.  Make an Action Plan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5.  Stick With It!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44551A0-74DE-4B59-A4E2-638E02B7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715">
            <a:off x="4515246" y="3160420"/>
            <a:ext cx="2189949" cy="283183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60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E33301-5A98-460B-B91A-51E410A2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2295524"/>
            <a:ext cx="7886700" cy="8982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Goal Setting the </a:t>
            </a:r>
            <a:r>
              <a:rPr lang="en-US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S.M.A.R.T.E.R.</a:t>
            </a:r>
            <a:r>
              <a:rPr lang="en-US" sz="2800" b="1" dirty="0">
                <a:latin typeface="Georgia" panose="02040502050405020303" pitchFamily="18" charset="0"/>
              </a:rPr>
              <a:t> WAY 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b="1" dirty="0">
                <a:latin typeface="Georgia" panose="02040502050405020303" pitchFamily="18" charset="0"/>
              </a:rPr>
              <a:t>for Your CHAPTER!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113186-63F3-407F-B90B-B67ADC6A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744" y="3429000"/>
            <a:ext cx="474766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761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C003C64-C83D-4EEA-B01D-9807E112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926" y="2111110"/>
            <a:ext cx="2231478" cy="139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81F126-F8AF-4A52-8E4F-881923C85EEE}"/>
              </a:ext>
            </a:extLst>
          </p:cNvPr>
          <p:cNvSpPr txBox="1"/>
          <p:nvPr/>
        </p:nvSpPr>
        <p:spPr>
          <a:xfrm>
            <a:off x="352696" y="2063932"/>
            <a:ext cx="6074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>
                <a:latin typeface="Georgia" pitchFamily="18" charset="0"/>
              </a:rPr>
              <a:t>Seven Steps to Positive Thinking!</a:t>
            </a:r>
          </a:p>
          <a:p>
            <a:pPr marL="514350" indent="-514350"/>
            <a:r>
              <a:rPr lang="en-US" sz="2000" dirty="0">
                <a:latin typeface="Georgia" pitchFamily="18" charset="0"/>
              </a:rPr>
              <a:t>          </a:t>
            </a:r>
            <a:r>
              <a:rPr lang="en-US" sz="2000" i="1" dirty="0">
                <a:latin typeface="Georgia" pitchFamily="18" charset="0"/>
              </a:rPr>
              <a:t>Setting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i="1" dirty="0">
                <a:latin typeface="Georgia" pitchFamily="18" charset="0"/>
              </a:rPr>
              <a:t>Positive Goals…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73F2D-FC30-4B27-A6F2-5B768C581A00}"/>
              </a:ext>
            </a:extLst>
          </p:cNvPr>
          <p:cNvSpPr txBox="1"/>
          <p:nvPr/>
        </p:nvSpPr>
        <p:spPr>
          <a:xfrm>
            <a:off x="705395" y="2991395"/>
            <a:ext cx="58544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Georgia" pitchFamily="18" charset="0"/>
              </a:rPr>
              <a:t>Look at how things might work out for you</a:t>
            </a:r>
          </a:p>
          <a:p>
            <a:pPr marL="457200" indent="-457200">
              <a:buAutoNum type="arabicPeriod"/>
            </a:pPr>
            <a:endParaRPr lang="en-US" sz="900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itchFamily="18" charset="0"/>
              </a:rPr>
              <a:t>Be Open minded</a:t>
            </a:r>
          </a:p>
          <a:p>
            <a:pPr marL="457200" indent="-457200">
              <a:buAutoNum type="arabicPeriod"/>
            </a:pPr>
            <a:endParaRPr lang="en-US" sz="900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itchFamily="18" charset="0"/>
              </a:rPr>
              <a:t>Be optimistic</a:t>
            </a:r>
          </a:p>
          <a:p>
            <a:pPr marL="457200" indent="-457200">
              <a:buAutoNum type="arabicPeriod"/>
            </a:pPr>
            <a:endParaRPr lang="en-US" sz="900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itchFamily="18" charset="0"/>
              </a:rPr>
              <a:t>Be grateful</a:t>
            </a:r>
          </a:p>
          <a:p>
            <a:pPr marL="457200" indent="-457200">
              <a:buAutoNum type="arabicPeriod"/>
            </a:pPr>
            <a:endParaRPr lang="en-US" sz="900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itchFamily="18" charset="0"/>
              </a:rPr>
              <a:t>Learn from mistakes</a:t>
            </a:r>
          </a:p>
          <a:p>
            <a:pPr marL="457200" indent="-457200">
              <a:buAutoNum type="arabicPeriod"/>
            </a:pPr>
            <a:endParaRPr lang="en-US" sz="900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itchFamily="18" charset="0"/>
              </a:rPr>
              <a:t>Avoid negative thoughts</a:t>
            </a:r>
          </a:p>
          <a:p>
            <a:pPr marL="457200" indent="-457200">
              <a:buAutoNum type="arabicPeriod"/>
            </a:pPr>
            <a:endParaRPr lang="en-US" sz="900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itchFamily="18" charset="0"/>
              </a:rPr>
              <a:t>Believe in yourself</a:t>
            </a:r>
          </a:p>
        </p:txBody>
      </p:sp>
    </p:spTree>
    <p:extLst>
      <p:ext uri="{BB962C8B-B14F-4D97-AF65-F5344CB8AC3E}">
        <p14:creationId xmlns:p14="http://schemas.microsoft.com/office/powerpoint/2010/main" val="9199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AD530FB-0690-4B30-8422-4381DCF3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407" y="4271247"/>
            <a:ext cx="2594361" cy="178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5A417635-4940-46F2-A0AB-8363B047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596" y="2298288"/>
            <a:ext cx="2387172" cy="197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CE995F-445E-4B13-87CE-03690754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768" y="2704424"/>
            <a:ext cx="3557451" cy="21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FAA900-7AE3-44A5-BEA2-D77F316294A8}"/>
              </a:ext>
            </a:extLst>
          </p:cNvPr>
          <p:cNvSpPr/>
          <p:nvPr/>
        </p:nvSpPr>
        <p:spPr>
          <a:xfrm>
            <a:off x="3449768" y="4809566"/>
            <a:ext cx="438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>
                <a:latin typeface="Georgia" pitchFamily="18" charset="0"/>
              </a:rPr>
              <a:t>Encourage Creativity!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>
                <a:latin typeface="Georgia" pitchFamily="18" charset="0"/>
              </a:rPr>
              <a:t>Keep Trying New Things!</a:t>
            </a:r>
          </a:p>
        </p:txBody>
      </p:sp>
    </p:spTree>
    <p:extLst>
      <p:ext uri="{BB962C8B-B14F-4D97-AF65-F5344CB8AC3E}">
        <p14:creationId xmlns:p14="http://schemas.microsoft.com/office/powerpoint/2010/main" val="344250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E90EE6-E100-4864-B5B5-1D3B5220FCFD}"/>
              </a:ext>
            </a:extLst>
          </p:cNvPr>
          <p:cNvSpPr txBox="1"/>
          <p:nvPr/>
        </p:nvSpPr>
        <p:spPr>
          <a:xfrm>
            <a:off x="692331" y="2154236"/>
            <a:ext cx="466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Georgia" pitchFamily="18" charset="0"/>
              </a:rPr>
              <a:t>Be Inspired!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89973-E1B9-4B55-9EE1-9A4DA9BB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799" y="2923677"/>
            <a:ext cx="4284617" cy="303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52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2AD3158-025C-43C2-8A26-66A3656E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474" y="2718318"/>
            <a:ext cx="5183777" cy="208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24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E999DA3C-934B-4D0F-A0CA-757AD529B0A9}"/>
              </a:ext>
            </a:extLst>
          </p:cNvPr>
          <p:cNvSpPr txBox="1">
            <a:spLocks/>
          </p:cNvSpPr>
          <p:nvPr/>
        </p:nvSpPr>
        <p:spPr>
          <a:xfrm>
            <a:off x="583473" y="2294709"/>
            <a:ext cx="8229600" cy="7358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Thank you for coming today!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AB690-13EA-4F70-A2F3-5193F423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52" y="3128217"/>
            <a:ext cx="2150032" cy="143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EE0AB-5F65-4CC6-A334-B1302767E5BC}"/>
              </a:ext>
            </a:extLst>
          </p:cNvPr>
          <p:cNvSpPr txBox="1"/>
          <p:nvPr/>
        </p:nvSpPr>
        <p:spPr>
          <a:xfrm>
            <a:off x="2719158" y="3276883"/>
            <a:ext cx="4428308" cy="19697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Georgia" pitchFamily="18" charset="0"/>
                <a:cs typeface="Lucida Sans Unicode" pitchFamily="34" charset="0"/>
              </a:rPr>
              <a:t>Contact Information:</a:t>
            </a:r>
          </a:p>
          <a:p>
            <a:endParaRPr lang="en-US" i="1" dirty="0">
              <a:cs typeface="Lucida Sans Unicode" pitchFamily="34" charset="0"/>
            </a:endParaRPr>
          </a:p>
          <a:p>
            <a:r>
              <a:rPr lang="en-US" sz="1600" b="1" i="1" dirty="0">
                <a:latin typeface="Georgia" pitchFamily="18" charset="0"/>
                <a:cs typeface="Lucida Sans Unicode" pitchFamily="34" charset="0"/>
              </a:rPr>
              <a:t>HLAA State Chapter Coordinator Ohio</a:t>
            </a:r>
          </a:p>
          <a:p>
            <a:r>
              <a:rPr lang="en-US" b="1" i="1" dirty="0">
                <a:latin typeface="Georgia" pitchFamily="18" charset="0"/>
                <a:cs typeface="Lucida Sans Unicode" pitchFamily="34" charset="0"/>
              </a:rPr>
              <a:t>Debbie Schaaf</a:t>
            </a:r>
          </a:p>
          <a:p>
            <a:r>
              <a:rPr lang="en-US" b="1" i="1" dirty="0">
                <a:latin typeface="Georgia" pitchFamily="18" charset="0"/>
                <a:cs typeface="Lucida Sans Unicode" pitchFamily="34" charset="0"/>
              </a:rPr>
              <a:t>Email: </a:t>
            </a:r>
            <a:r>
              <a:rPr lang="en-US" b="1" i="1" dirty="0">
                <a:latin typeface="Georgia" pitchFamily="18" charset="0"/>
                <a:cs typeface="Lucida Sans Unicode" pitchFamily="34" charset="0"/>
                <a:hlinkClick r:id="rId3"/>
              </a:rPr>
              <a:t>Debbie1496@aol.com</a:t>
            </a:r>
            <a:endParaRPr lang="en-US" b="1" i="1" dirty="0">
              <a:latin typeface="Georgia" pitchFamily="18" charset="0"/>
              <a:cs typeface="Lucida Sans Unicode" pitchFamily="34" charset="0"/>
            </a:endParaRPr>
          </a:p>
          <a:p>
            <a:r>
              <a:rPr lang="en-US" b="1" i="1" dirty="0">
                <a:latin typeface="Georgia" pitchFamily="18" charset="0"/>
                <a:cs typeface="Lucida Sans Unicode" pitchFamily="34" charset="0"/>
              </a:rPr>
              <a:t>330-465-1963 cell – voice/text</a:t>
            </a:r>
          </a:p>
          <a:p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0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B7955B-CC86-4CA7-957E-AD3E55325715}"/>
              </a:ext>
            </a:extLst>
          </p:cNvPr>
          <p:cNvSpPr txBox="1"/>
          <p:nvPr/>
        </p:nvSpPr>
        <p:spPr>
          <a:xfrm>
            <a:off x="755373" y="2321004"/>
            <a:ext cx="7235687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Why Are Goals So Important?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 Achieve Your Goals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 Make It Happen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 Learn From Your Mistakes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 Stay Positive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 Learn From Your Accomplishments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05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47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4A4C5-4B59-4778-AFC4-3CCCB4D44D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01838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/>
            </a:r>
            <a:br>
              <a:rPr lang="en-US" sz="3200" b="1" dirty="0">
                <a:latin typeface="Georgia" panose="02040502050405020303" pitchFamily="18" charset="0"/>
              </a:rPr>
            </a:br>
            <a:r>
              <a:rPr lang="en-US" sz="3200" b="1" dirty="0">
                <a:latin typeface="Georgia" panose="02040502050405020303" pitchFamily="18" charset="0"/>
              </a:rPr>
              <a:t/>
            </a:r>
            <a:br>
              <a:rPr lang="en-US" sz="3200" b="1" dirty="0">
                <a:latin typeface="Georgia" panose="02040502050405020303" pitchFamily="18" charset="0"/>
              </a:rPr>
            </a:br>
            <a:r>
              <a:rPr lang="en-US" sz="3200" b="1" dirty="0">
                <a:latin typeface="Georgia" panose="02040502050405020303" pitchFamily="18" charset="0"/>
              </a:rPr>
              <a:t/>
            </a:r>
            <a:br>
              <a:rPr lang="en-US" sz="3200" b="1" dirty="0">
                <a:latin typeface="Georgia" panose="02040502050405020303" pitchFamily="18" charset="0"/>
              </a:rPr>
            </a:br>
            <a:r>
              <a:rPr lang="en-US" sz="3200" b="1" dirty="0">
                <a:latin typeface="Georgia" panose="02040502050405020303" pitchFamily="18" charset="0"/>
              </a:rPr>
              <a:t/>
            </a:r>
            <a:br>
              <a:rPr lang="en-US" sz="3200" b="1" dirty="0">
                <a:latin typeface="Georgia" panose="02040502050405020303" pitchFamily="18" charset="0"/>
              </a:rPr>
            </a:br>
            <a:r>
              <a:rPr lang="en-US" sz="3200" b="1" dirty="0">
                <a:latin typeface="Georgia" panose="02040502050405020303" pitchFamily="18" charset="0"/>
              </a:rPr>
              <a:t/>
            </a:r>
            <a:br>
              <a:rPr lang="en-US" sz="3200" b="1" dirty="0">
                <a:latin typeface="Georgia" panose="02040502050405020303" pitchFamily="18" charset="0"/>
              </a:rPr>
            </a:br>
            <a:r>
              <a:rPr lang="en-US" sz="3200" b="1" dirty="0">
                <a:latin typeface="Georgia" panose="02040502050405020303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</a:rPr>
              <a:t/>
            </a:r>
            <a:br>
              <a:rPr lang="en-US" sz="3200" dirty="0">
                <a:latin typeface="Georgia" panose="02040502050405020303" pitchFamily="18" charset="0"/>
              </a:rPr>
            </a:b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49F5C0-3FB2-4377-ABF6-BDCAE15502BD}"/>
              </a:ext>
            </a:extLst>
          </p:cNvPr>
          <p:cNvSpPr txBox="1"/>
          <p:nvPr/>
        </p:nvSpPr>
        <p:spPr>
          <a:xfrm>
            <a:off x="980661" y="2133599"/>
            <a:ext cx="73682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New Year Syndrome ~ setting your goals for your chapter…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 One month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Three months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Six months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Once a Year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Achieve ~ Short and Long Term Goals </a:t>
            </a:r>
          </a:p>
          <a:p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E381F3-2F57-498B-8558-63D0D125D52D}"/>
              </a:ext>
            </a:extLst>
          </p:cNvPr>
          <p:cNvSpPr txBox="1"/>
          <p:nvPr/>
        </p:nvSpPr>
        <p:spPr>
          <a:xfrm>
            <a:off x="1436914" y="2455817"/>
            <a:ext cx="513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Georgia" pitchFamily="18" charset="0"/>
              </a:rPr>
              <a:t>Quote for the day…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E2EF8F-DCD6-49F2-BE96-BE96F00C66EA}"/>
              </a:ext>
            </a:extLst>
          </p:cNvPr>
          <p:cNvSpPr txBox="1"/>
          <p:nvPr/>
        </p:nvSpPr>
        <p:spPr>
          <a:xfrm>
            <a:off x="1855304" y="3505200"/>
            <a:ext cx="5687691" cy="16312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man Old Style" panose="02050604050505020204" pitchFamily="18" charset="0"/>
              </a:rPr>
              <a:t>“A goal properly set is halfway reached.”</a:t>
            </a:r>
          </a:p>
          <a:p>
            <a:pPr algn="ctr"/>
            <a:endParaRPr lang="en-US" b="1" dirty="0">
              <a:latin typeface="Bookman Old Style" panose="02050604050505020204" pitchFamily="18" charset="0"/>
            </a:endParaRPr>
          </a:p>
          <a:p>
            <a:pPr algn="ctr"/>
            <a:r>
              <a:rPr lang="en-US" b="1" dirty="0">
                <a:latin typeface="Bookman Old Style" panose="02050604050505020204" pitchFamily="18" charset="0"/>
              </a:rPr>
              <a:t>                                       </a:t>
            </a:r>
            <a:r>
              <a:rPr lang="en-US" i="1" dirty="0">
                <a:latin typeface="Bookman Old Style" panose="02050604050505020204" pitchFamily="18" charset="0"/>
              </a:rPr>
              <a:t>Abraham Lincoln</a:t>
            </a:r>
          </a:p>
        </p:txBody>
      </p:sp>
    </p:spTree>
    <p:extLst>
      <p:ext uri="{BB962C8B-B14F-4D97-AF65-F5344CB8AC3E}">
        <p14:creationId xmlns:p14="http://schemas.microsoft.com/office/powerpoint/2010/main" val="112685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02531C-B7B2-4EC3-ABF1-A22397D2C16C}"/>
              </a:ext>
            </a:extLst>
          </p:cNvPr>
          <p:cNvSpPr txBox="1"/>
          <p:nvPr/>
        </p:nvSpPr>
        <p:spPr>
          <a:xfrm>
            <a:off x="771938" y="2001046"/>
            <a:ext cx="7600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eorgia" panose="02040502050405020303" pitchFamily="18" charset="0"/>
              </a:rPr>
              <a:t>Are You Ready To Set Your Goals for Your Chapter?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F481FF-A949-42F3-8B19-C27DDDEA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3590924"/>
            <a:ext cx="4744278" cy="24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506EEB-3B52-45D8-85AF-C70521A3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74" y="2908694"/>
            <a:ext cx="2721051" cy="16256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B59890-5C60-478D-ADF2-E07072A82942}"/>
              </a:ext>
            </a:extLst>
          </p:cNvPr>
          <p:cNvSpPr txBox="1"/>
          <p:nvPr/>
        </p:nvSpPr>
        <p:spPr>
          <a:xfrm>
            <a:off x="1967949" y="4887785"/>
            <a:ext cx="5168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Think of </a:t>
            </a:r>
            <a:r>
              <a:rPr lang="en-US" sz="2000" b="1" dirty="0">
                <a:latin typeface="Georgia" panose="02040502050405020303" pitchFamily="18" charset="0"/>
              </a:rPr>
              <a:t>three things </a:t>
            </a:r>
            <a:r>
              <a:rPr lang="en-US" sz="2000" dirty="0">
                <a:latin typeface="Georgia" panose="02040502050405020303" pitchFamily="18" charset="0"/>
              </a:rPr>
              <a:t>that you would like to accomplishment your goals for </a:t>
            </a:r>
            <a:r>
              <a:rPr lang="en-US" sz="2000" b="1" dirty="0">
                <a:latin typeface="Georgia" panose="02040502050405020303" pitchFamily="18" charset="0"/>
              </a:rPr>
              <a:t>this year </a:t>
            </a:r>
            <a:r>
              <a:rPr lang="en-US" sz="2000" dirty="0">
                <a:latin typeface="Georgia" panose="02040502050405020303" pitchFamily="18" charset="0"/>
              </a:rPr>
              <a:t>on a piece of paper.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4D8160-C065-48A3-AF8D-5955AC177DBC}"/>
              </a:ext>
            </a:extLst>
          </p:cNvPr>
          <p:cNvSpPr txBox="1"/>
          <p:nvPr/>
        </p:nvSpPr>
        <p:spPr>
          <a:xfrm>
            <a:off x="1073428" y="2092887"/>
            <a:ext cx="695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Exercise Activity</a:t>
            </a:r>
          </a:p>
        </p:txBody>
      </p:sp>
    </p:spTree>
    <p:extLst>
      <p:ext uri="{BB962C8B-B14F-4D97-AF65-F5344CB8AC3E}">
        <p14:creationId xmlns:p14="http://schemas.microsoft.com/office/powerpoint/2010/main" val="6021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D2AAEE-BEF2-46E6-AE00-E1D23EB940BC}"/>
              </a:ext>
            </a:extLst>
          </p:cNvPr>
          <p:cNvSpPr txBox="1"/>
          <p:nvPr/>
        </p:nvSpPr>
        <p:spPr>
          <a:xfrm>
            <a:off x="1133061" y="2230229"/>
            <a:ext cx="68513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It’s Time to Take Action for your </a:t>
            </a:r>
            <a:r>
              <a:rPr lang="en-US" sz="2800" dirty="0">
                <a:latin typeface="Arial Rounded MT Bold" panose="020F0704030504030204" pitchFamily="34" charset="0"/>
              </a:rPr>
              <a:t>Chapter to Achieve Your Goals!</a:t>
            </a:r>
          </a:p>
          <a:p>
            <a:pPr algn="ctr"/>
            <a:endParaRPr lang="en-US" sz="2800" b="1" dirty="0">
              <a:latin typeface="Arial Rounded MT Bold" panose="020F0704030504030204" pitchFamily="34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4580D6-2607-414B-B052-3EF939227A69}"/>
              </a:ext>
            </a:extLst>
          </p:cNvPr>
          <p:cNvSpPr txBox="1"/>
          <p:nvPr/>
        </p:nvSpPr>
        <p:spPr>
          <a:xfrm>
            <a:off x="1245704" y="3953778"/>
            <a:ext cx="7010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+ Action = Success</a:t>
            </a:r>
          </a:p>
        </p:txBody>
      </p:sp>
    </p:spTree>
    <p:extLst>
      <p:ext uri="{BB962C8B-B14F-4D97-AF65-F5344CB8AC3E}">
        <p14:creationId xmlns:p14="http://schemas.microsoft.com/office/powerpoint/2010/main" val="66861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06E47A-084D-4524-8A4B-E5AE6A2C28C1}"/>
              </a:ext>
            </a:extLst>
          </p:cNvPr>
          <p:cNvSpPr txBox="1"/>
          <p:nvPr/>
        </p:nvSpPr>
        <p:spPr>
          <a:xfrm>
            <a:off x="854765" y="2355573"/>
            <a:ext cx="7242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Ice Breaker &amp;</a:t>
            </a:r>
          </a:p>
          <a:p>
            <a:pPr algn="ctr"/>
            <a:r>
              <a:rPr lang="en-US" sz="4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Fun Game Activity Ideas for</a:t>
            </a:r>
          </a:p>
          <a:p>
            <a:pPr algn="ctr"/>
            <a:r>
              <a:rPr lang="en-US" sz="4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 Your Chapter!</a:t>
            </a:r>
            <a:r>
              <a:rPr lang="en-US" sz="4800" b="1" i="1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15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734</Words>
  <Application>Microsoft Office PowerPoint</Application>
  <PresentationFormat>On-screen Show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Tips &amp; Steps Setting  S.M.A.R.T.E.R. Goals for the Chapter </vt:lpstr>
      <vt:lpstr>Goal Setting the S.M.A.R.T.E.R. WAY  for Your CHAPTER!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CMIAV</dc:creator>
  <cp:lastModifiedBy>Amanda Watson</cp:lastModifiedBy>
  <cp:revision>100</cp:revision>
  <cp:lastPrinted>2019-04-30T13:55:31Z</cp:lastPrinted>
  <dcterms:created xsi:type="dcterms:W3CDTF">2017-03-02T17:05:59Z</dcterms:created>
  <dcterms:modified xsi:type="dcterms:W3CDTF">2019-04-30T19:34:53Z</dcterms:modified>
</cp:coreProperties>
</file>