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8" r:id="rId2"/>
    <p:sldId id="259" r:id="rId3"/>
    <p:sldId id="260" r:id="rId4"/>
    <p:sldId id="261" r:id="rId5"/>
    <p:sldId id="262" r:id="rId6"/>
    <p:sldId id="263" r:id="rId7"/>
    <p:sldId id="264" r:id="rId8"/>
    <p:sldId id="277" r:id="rId9"/>
    <p:sldId id="276"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19B4"/>
    <a:srgbClr val="462E75"/>
    <a:srgbClr val="2C75C5"/>
    <a:srgbClr val="0059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p:normalViewPr>
  <p:slideViewPr>
    <p:cSldViewPr snapToGrid="0">
      <p:cViewPr>
        <p:scale>
          <a:sx n="150" d="100"/>
          <a:sy n="150" d="100"/>
        </p:scale>
        <p:origin x="798" y="144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patriciawhite:Desktop:Manuscripts:2017%20ErbB2%20activation%20PNAS:eLife%20submission:P8%20EdU%20and%20extopic%20hc%20Q%209-5-17_JZ%20modifi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950016356059801"/>
          <c:y val="0.17709965986200299"/>
          <c:w val="0.85778990745022998"/>
          <c:h val="0.69197863020568495"/>
        </c:manualLayout>
      </c:layout>
      <c:scatterChart>
        <c:scatterStyle val="lineMarker"/>
        <c:varyColors val="0"/>
        <c:ser>
          <c:idx val="0"/>
          <c:order val="0"/>
          <c:tx>
            <c:v>P8 Fgfr3-iCre</c:v>
          </c:tx>
          <c:spPr>
            <a:ln w="47625">
              <a:noFill/>
            </a:ln>
            <a:effectLst/>
          </c:spPr>
          <c:marker>
            <c:symbol val="circle"/>
            <c:size val="8"/>
            <c:spPr>
              <a:solidFill>
                <a:schemeClr val="tx2">
                  <a:lumMod val="60000"/>
                  <a:lumOff val="40000"/>
                </a:schemeClr>
              </a:solidFill>
              <a:effectLst/>
            </c:spPr>
          </c:marker>
          <c:xVal>
            <c:numRef>
              <c:f>'HC results and summary'!$AO$43:$AZ$43</c:f>
              <c:numCache>
                <c:formatCode>General</c:formatCode>
                <c:ptCount val="12"/>
                <c:pt idx="0">
                  <c:v>0.5</c:v>
                </c:pt>
                <c:pt idx="1">
                  <c:v>2.5</c:v>
                </c:pt>
                <c:pt idx="2">
                  <c:v>4.5</c:v>
                </c:pt>
                <c:pt idx="3">
                  <c:v>0.5</c:v>
                </c:pt>
                <c:pt idx="4">
                  <c:v>2.5</c:v>
                </c:pt>
                <c:pt idx="5">
                  <c:v>4.5</c:v>
                </c:pt>
                <c:pt idx="6">
                  <c:v>0.5</c:v>
                </c:pt>
                <c:pt idx="7">
                  <c:v>2.5</c:v>
                </c:pt>
                <c:pt idx="8">
                  <c:v>4.5</c:v>
                </c:pt>
                <c:pt idx="9">
                  <c:v>0.5</c:v>
                </c:pt>
                <c:pt idx="10">
                  <c:v>2.5</c:v>
                </c:pt>
                <c:pt idx="11">
                  <c:v>4.5</c:v>
                </c:pt>
              </c:numCache>
            </c:numRef>
          </c:xVal>
          <c:yVal>
            <c:numRef>
              <c:f>'HC results and summary'!$AO$44:$AZ$44</c:f>
              <c:numCache>
                <c:formatCode>General</c:formatCode>
                <c:ptCount val="12"/>
                <c:pt idx="0">
                  <c:v>1.4851485148514849</c:v>
                </c:pt>
                <c:pt idx="1">
                  <c:v>0</c:v>
                </c:pt>
                <c:pt idx="2">
                  <c:v>0</c:v>
                </c:pt>
                <c:pt idx="3">
                  <c:v>4.0816326530612299</c:v>
                </c:pt>
                <c:pt idx="4">
                  <c:v>0</c:v>
                </c:pt>
                <c:pt idx="5">
                  <c:v>0</c:v>
                </c:pt>
                <c:pt idx="6">
                  <c:v>0</c:v>
                </c:pt>
                <c:pt idx="7">
                  <c:v>2.7027027027027022</c:v>
                </c:pt>
                <c:pt idx="8">
                  <c:v>0</c:v>
                </c:pt>
                <c:pt idx="9">
                  <c:v>0</c:v>
                </c:pt>
                <c:pt idx="10">
                  <c:v>0</c:v>
                </c:pt>
                <c:pt idx="11">
                  <c:v>0</c:v>
                </c:pt>
              </c:numCache>
            </c:numRef>
          </c:yVal>
          <c:smooth val="0"/>
          <c:extLst xmlns:c16r2="http://schemas.microsoft.com/office/drawing/2015/06/chart">
            <c:ext xmlns:c16="http://schemas.microsoft.com/office/drawing/2014/chart" uri="{C3380CC4-5D6E-409C-BE32-E72D297353CC}">
              <c16:uniqueId val="{00000000-4575-2248-824A-85E80E53EA65}"/>
            </c:ext>
          </c:extLst>
        </c:ser>
        <c:ser>
          <c:idx val="1"/>
          <c:order val="1"/>
          <c:tx>
            <c:v>P8 Fgfr3-iCre/CA-ErbB2</c:v>
          </c:tx>
          <c:spPr>
            <a:ln w="47625">
              <a:noFill/>
            </a:ln>
            <a:effectLst/>
          </c:spPr>
          <c:marker>
            <c:symbol val="circle"/>
            <c:size val="8"/>
            <c:spPr>
              <a:solidFill>
                <a:srgbClr val="FF0000"/>
              </a:solidFill>
              <a:ln>
                <a:noFill/>
              </a:ln>
              <a:effectLst/>
            </c:spPr>
          </c:marker>
          <c:xVal>
            <c:numRef>
              <c:f>'HC results and summary'!$AO$45:$AZ$45</c:f>
              <c:numCache>
                <c:formatCode>General</c:formatCode>
                <c:ptCount val="12"/>
                <c:pt idx="0">
                  <c:v>1</c:v>
                </c:pt>
                <c:pt idx="1">
                  <c:v>3</c:v>
                </c:pt>
                <c:pt idx="2">
                  <c:v>5</c:v>
                </c:pt>
                <c:pt idx="3">
                  <c:v>1</c:v>
                </c:pt>
                <c:pt idx="4">
                  <c:v>3</c:v>
                </c:pt>
                <c:pt idx="5">
                  <c:v>5</c:v>
                </c:pt>
                <c:pt idx="6">
                  <c:v>1</c:v>
                </c:pt>
                <c:pt idx="7">
                  <c:v>3</c:v>
                </c:pt>
                <c:pt idx="8">
                  <c:v>5</c:v>
                </c:pt>
                <c:pt idx="9">
                  <c:v>1</c:v>
                </c:pt>
                <c:pt idx="10">
                  <c:v>3</c:v>
                </c:pt>
                <c:pt idx="11">
                  <c:v>5</c:v>
                </c:pt>
              </c:numCache>
            </c:numRef>
          </c:xVal>
          <c:yVal>
            <c:numRef>
              <c:f>'HC results and summary'!$AO$46:$AZ$46</c:f>
              <c:numCache>
                <c:formatCode>General</c:formatCode>
                <c:ptCount val="12"/>
                <c:pt idx="0">
                  <c:v>11.76470588235294</c:v>
                </c:pt>
                <c:pt idx="1">
                  <c:v>1.408450704225352</c:v>
                </c:pt>
                <c:pt idx="2">
                  <c:v>7.8124999999999956</c:v>
                </c:pt>
                <c:pt idx="3">
                  <c:v>13.33333333333333</c:v>
                </c:pt>
                <c:pt idx="4">
                  <c:v>2.8571428571428572</c:v>
                </c:pt>
                <c:pt idx="5">
                  <c:v>2.8985507246376812</c:v>
                </c:pt>
                <c:pt idx="6">
                  <c:v>10</c:v>
                </c:pt>
                <c:pt idx="7">
                  <c:v>40.517241379310029</c:v>
                </c:pt>
                <c:pt idx="8">
                  <c:v>9.6491228070175428</c:v>
                </c:pt>
                <c:pt idx="9">
                  <c:v>0</c:v>
                </c:pt>
                <c:pt idx="10">
                  <c:v>39.166666666666409</c:v>
                </c:pt>
                <c:pt idx="11">
                  <c:v>4.0322580645161281</c:v>
                </c:pt>
              </c:numCache>
            </c:numRef>
          </c:yVal>
          <c:smooth val="0"/>
          <c:extLst xmlns:c16r2="http://schemas.microsoft.com/office/drawing/2015/06/chart">
            <c:ext xmlns:c16="http://schemas.microsoft.com/office/drawing/2014/chart" uri="{C3380CC4-5D6E-409C-BE32-E72D297353CC}">
              <c16:uniqueId val="{0000000C-4575-2248-824A-85E80E53EA65}"/>
            </c:ext>
          </c:extLst>
        </c:ser>
        <c:ser>
          <c:idx val="2"/>
          <c:order val="2"/>
          <c:tx>
            <c:v>P14 Fgfr3-iCre/CA-ErbB2</c:v>
          </c:tx>
          <c:spPr>
            <a:ln w="47625">
              <a:noFill/>
            </a:ln>
            <a:effectLst/>
          </c:spPr>
          <c:marker>
            <c:symbol val="circle"/>
            <c:size val="8"/>
            <c:spPr>
              <a:solidFill>
                <a:schemeClr val="accent6"/>
              </a:solidFill>
              <a:ln>
                <a:noFill/>
              </a:ln>
              <a:effectLst/>
            </c:spPr>
          </c:marker>
          <c:xVal>
            <c:numRef>
              <c:f>'HC results and summary'!$AO$47:$AW$47</c:f>
              <c:numCache>
                <c:formatCode>General</c:formatCode>
                <c:ptCount val="9"/>
                <c:pt idx="0">
                  <c:v>1.5</c:v>
                </c:pt>
                <c:pt idx="1">
                  <c:v>3.5</c:v>
                </c:pt>
                <c:pt idx="2">
                  <c:v>5.5</c:v>
                </c:pt>
                <c:pt idx="3">
                  <c:v>1.5</c:v>
                </c:pt>
                <c:pt idx="4">
                  <c:v>3.5</c:v>
                </c:pt>
                <c:pt idx="5">
                  <c:v>5.5</c:v>
                </c:pt>
                <c:pt idx="6">
                  <c:v>1.5</c:v>
                </c:pt>
                <c:pt idx="7">
                  <c:v>3.5</c:v>
                </c:pt>
                <c:pt idx="8">
                  <c:v>5.5</c:v>
                </c:pt>
              </c:numCache>
            </c:numRef>
          </c:xVal>
          <c:yVal>
            <c:numRef>
              <c:f>'HC results and summary'!$AO$48:$AW$48</c:f>
              <c:numCache>
                <c:formatCode>General</c:formatCode>
                <c:ptCount val="9"/>
                <c:pt idx="0">
                  <c:v>19.42446043165468</c:v>
                </c:pt>
                <c:pt idx="1">
                  <c:v>0</c:v>
                </c:pt>
                <c:pt idx="2">
                  <c:v>11.6279069767442</c:v>
                </c:pt>
                <c:pt idx="3">
                  <c:v>10.273972602739731</c:v>
                </c:pt>
                <c:pt idx="4">
                  <c:v>9.8837209302325579</c:v>
                </c:pt>
                <c:pt idx="5">
                  <c:v>8.1818181818181177</c:v>
                </c:pt>
                <c:pt idx="6">
                  <c:v>23.113207547169811</c:v>
                </c:pt>
                <c:pt idx="7">
                  <c:v>27.5</c:v>
                </c:pt>
                <c:pt idx="8">
                  <c:v>31.94444444444445</c:v>
                </c:pt>
              </c:numCache>
            </c:numRef>
          </c:yVal>
          <c:smooth val="0"/>
          <c:extLst xmlns:c16r2="http://schemas.microsoft.com/office/drawing/2015/06/chart">
            <c:ext xmlns:c16="http://schemas.microsoft.com/office/drawing/2014/chart" uri="{C3380CC4-5D6E-409C-BE32-E72D297353CC}">
              <c16:uniqueId val="{0000000D-4575-2248-824A-85E80E53EA65}"/>
            </c:ext>
          </c:extLst>
        </c:ser>
        <c:dLbls>
          <c:showLegendKey val="0"/>
          <c:showVal val="0"/>
          <c:showCatName val="0"/>
          <c:showSerName val="0"/>
          <c:showPercent val="0"/>
          <c:showBubbleSize val="0"/>
        </c:dLbls>
        <c:axId val="121757056"/>
        <c:axId val="121763328"/>
      </c:scatterChart>
      <c:valAx>
        <c:axId val="121757056"/>
        <c:scaling>
          <c:orientation val="minMax"/>
        </c:scaling>
        <c:delete val="0"/>
        <c:axPos val="b"/>
        <c:numFmt formatCode="General" sourceLinked="1"/>
        <c:majorTickMark val="out"/>
        <c:minorTickMark val="none"/>
        <c:tickLblPos val="nextTo"/>
        <c:crossAx val="121763328"/>
        <c:crosses val="autoZero"/>
        <c:crossBetween val="midCat"/>
      </c:valAx>
      <c:valAx>
        <c:axId val="121763328"/>
        <c:scaling>
          <c:orientation val="minMax"/>
          <c:max val="50"/>
        </c:scaling>
        <c:delete val="0"/>
        <c:axPos val="l"/>
        <c:majorGridlines>
          <c:spPr>
            <a:ln>
              <a:solidFill>
                <a:schemeClr val="bg1"/>
              </a:solidFill>
            </a:ln>
          </c:spPr>
        </c:majorGridlines>
        <c:numFmt formatCode="General" sourceLinked="1"/>
        <c:majorTickMark val="cross"/>
        <c:minorTickMark val="none"/>
        <c:tickLblPos val="nextTo"/>
        <c:txPr>
          <a:bodyPr/>
          <a:lstStyle/>
          <a:p>
            <a:pPr>
              <a:defRPr sz="2000">
                <a:latin typeface=""/>
              </a:defRPr>
            </a:pPr>
            <a:endParaRPr lang="en-US"/>
          </a:p>
        </c:txPr>
        <c:crossAx val="121757056"/>
        <c:crosses val="autoZero"/>
        <c:crossBetween val="midCat"/>
        <c:majorUnit val="10"/>
        <c:minorUnit val="1"/>
      </c:valAx>
    </c:plotArea>
    <c:legend>
      <c:legendPos val="t"/>
      <c:layout>
        <c:manualLayout>
          <c:xMode val="edge"/>
          <c:yMode val="edge"/>
          <c:x val="0.43877639051739498"/>
          <c:y val="2.0205014608861899E-2"/>
          <c:w val="0.53956328693377398"/>
          <c:h val="0.18549184494321799"/>
        </c:manualLayout>
      </c:layout>
      <c:overlay val="0"/>
      <c:txPr>
        <a:bodyPr/>
        <a:lstStyle/>
        <a:p>
          <a:pPr>
            <a:defRPr sz="1400"/>
          </a:pPr>
          <a:endParaRPr lang="en-US"/>
        </a:p>
      </c:txPr>
    </c:legend>
    <c:plotVisOnly val="1"/>
    <c:dispBlanksAs val="gap"/>
    <c:showDLblsOverMax val="0"/>
  </c:chart>
  <c:spPr>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669FE5-E2F8-5149-9BB1-CA16225CAE44}" type="datetimeFigureOut">
              <a:rPr lang="en-US" smtClean="0"/>
              <a:t>5/10/2019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8751A-AA28-2A47-8044-FC324F2B1D42}" type="slidenum">
              <a:rPr lang="en-US" smtClean="0"/>
              <a:t>‹#›</a:t>
            </a:fld>
            <a:endParaRPr lang="en-US"/>
          </a:p>
        </p:txBody>
      </p:sp>
    </p:spTree>
    <p:extLst>
      <p:ext uri="{BB962C8B-B14F-4D97-AF65-F5344CB8AC3E}">
        <p14:creationId xmlns:p14="http://schemas.microsoft.com/office/powerpoint/2010/main" val="18569731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a:t>
            </a:r>
            <a:r>
              <a:rPr lang="en-US" baseline="0" dirty="0" smtClean="0"/>
              <a:t> a lot of biological molecules have names that are either nicknames, like Notch, or acronyms, like WNT, which is pronounce “</a:t>
            </a:r>
            <a:r>
              <a:rPr lang="en-US" baseline="0" dirty="0" err="1" smtClean="0"/>
              <a:t>Wint</a:t>
            </a:r>
            <a:r>
              <a:rPr lang="en-US" baseline="0" dirty="0" smtClean="0"/>
              <a:t>,” or the EGF receptor family.  We call proteins that have a similar structure and function, or that work together, “family members,” there are 3 receptors similar enough to the EGF receptor that they are considered family members.</a:t>
            </a:r>
            <a:endParaRPr lang="en-US" dirty="0" smtClean="0"/>
          </a:p>
          <a:p>
            <a:endParaRPr lang="en-US" dirty="0" smtClean="0"/>
          </a:p>
          <a:p>
            <a:r>
              <a:rPr lang="en-US" dirty="0" smtClean="0"/>
              <a:t>When</a:t>
            </a:r>
            <a:r>
              <a:rPr lang="en-US" baseline="0" dirty="0" smtClean="0"/>
              <a:t> I talk about a biological signaling pathway, I’m invoking a concept where a molecule called a ligand binds to a receptor and creates a response inside the receptive cell, which changes something about it.  A ligand could be a molecule, like progesterone, or it could be a protein, like insulin.  Some ligands, like estrogen, diffuse right across the cell membrane and bind to receptors inside the cell.  Ligands might circulate throughout the body or they might only diffuse part of the way through a tissue.  Ligands can also be bound to the surface of the cell that makes them, so that they can only affect the cells they contact.  </a:t>
            </a:r>
            <a:endParaRPr lang="en-US" dirty="0"/>
          </a:p>
        </p:txBody>
      </p:sp>
      <p:sp>
        <p:nvSpPr>
          <p:cNvPr id="4" name="Slide Number Placeholder 3"/>
          <p:cNvSpPr>
            <a:spLocks noGrp="1"/>
          </p:cNvSpPr>
          <p:nvPr>
            <p:ph type="sldNum" sz="quarter" idx="10"/>
          </p:nvPr>
        </p:nvSpPr>
        <p:spPr/>
        <p:txBody>
          <a:bodyPr/>
          <a:lstStyle/>
          <a:p>
            <a:fld id="{D2F4EB85-050E-E54B-B170-EAFEC4CC170D}" type="slidenum">
              <a:rPr lang="en-US" smtClean="0"/>
              <a:t>10</a:t>
            </a:fld>
            <a:endParaRPr lang="en-US"/>
          </a:p>
        </p:txBody>
      </p:sp>
    </p:spTree>
    <p:extLst>
      <p:ext uri="{BB962C8B-B14F-4D97-AF65-F5344CB8AC3E}">
        <p14:creationId xmlns:p14="http://schemas.microsoft.com/office/powerpoint/2010/main" val="2962229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FE89A91-E5B2-4B5C-BC1C-76DE565E8C84}" type="datetimeFigureOut">
              <a:rPr lang="en-US" smtClean="0"/>
              <a:pPr/>
              <a:t>5/10/2019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F61640F-FB35-4741-A20B-390FF9E84B32}" type="slidenum">
              <a:rPr lang="en-US" smtClean="0"/>
              <a:pPr/>
              <a:t>‹#›</a:t>
            </a:fld>
            <a:endParaRPr lang="en-US"/>
          </a:p>
        </p:txBody>
      </p:sp>
    </p:spTree>
    <p:extLst>
      <p:ext uri="{BB962C8B-B14F-4D97-AF65-F5344CB8AC3E}">
        <p14:creationId xmlns:p14="http://schemas.microsoft.com/office/powerpoint/2010/main" val="4051428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FE89A91-E5B2-4B5C-BC1C-76DE565E8C84}" type="datetimeFigureOut">
              <a:rPr lang="en-US" smtClean="0"/>
              <a:pPr/>
              <a:t>5/10/2019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F61640F-FB35-4741-A20B-390FF9E84B32}" type="slidenum">
              <a:rPr lang="en-US" smtClean="0"/>
              <a:pPr/>
              <a:t>‹#›</a:t>
            </a:fld>
            <a:endParaRPr lang="en-US"/>
          </a:p>
        </p:txBody>
      </p:sp>
    </p:spTree>
    <p:extLst>
      <p:ext uri="{BB962C8B-B14F-4D97-AF65-F5344CB8AC3E}">
        <p14:creationId xmlns:p14="http://schemas.microsoft.com/office/powerpoint/2010/main" val="4244070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FE89A91-E5B2-4B5C-BC1C-76DE565E8C84}" type="datetimeFigureOut">
              <a:rPr lang="en-US" smtClean="0"/>
              <a:pPr/>
              <a:t>5/10/2019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F61640F-FB35-4741-A20B-390FF9E84B32}" type="slidenum">
              <a:rPr lang="en-US" smtClean="0"/>
              <a:pPr/>
              <a:t>‹#›</a:t>
            </a:fld>
            <a:endParaRPr lang="en-US"/>
          </a:p>
        </p:txBody>
      </p:sp>
    </p:spTree>
    <p:extLst>
      <p:ext uri="{BB962C8B-B14F-4D97-AF65-F5344CB8AC3E}">
        <p14:creationId xmlns:p14="http://schemas.microsoft.com/office/powerpoint/2010/main" val="2456277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FE89A91-E5B2-4B5C-BC1C-76DE565E8C84}" type="datetimeFigureOut">
              <a:rPr lang="en-US" smtClean="0"/>
              <a:pPr/>
              <a:t>5/10/2019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F61640F-FB35-4741-A20B-390FF9E84B32}" type="slidenum">
              <a:rPr lang="en-US" smtClean="0"/>
              <a:pPr/>
              <a:t>‹#›</a:t>
            </a:fld>
            <a:endParaRPr lang="en-US"/>
          </a:p>
        </p:txBody>
      </p:sp>
    </p:spTree>
    <p:extLst>
      <p:ext uri="{BB962C8B-B14F-4D97-AF65-F5344CB8AC3E}">
        <p14:creationId xmlns:p14="http://schemas.microsoft.com/office/powerpoint/2010/main" val="1479563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FE89A91-E5B2-4B5C-BC1C-76DE565E8C84}" type="datetimeFigureOut">
              <a:rPr lang="en-US" smtClean="0"/>
              <a:pPr/>
              <a:t>5/10/2019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F61640F-FB35-4741-A20B-390FF9E84B32}" type="slidenum">
              <a:rPr lang="en-US" smtClean="0"/>
              <a:pPr/>
              <a:t>‹#›</a:t>
            </a:fld>
            <a:endParaRPr lang="en-US"/>
          </a:p>
        </p:txBody>
      </p:sp>
    </p:spTree>
    <p:extLst>
      <p:ext uri="{BB962C8B-B14F-4D97-AF65-F5344CB8AC3E}">
        <p14:creationId xmlns:p14="http://schemas.microsoft.com/office/powerpoint/2010/main" val="1817690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FE89A91-E5B2-4B5C-BC1C-76DE565E8C84}" type="datetimeFigureOut">
              <a:rPr lang="en-US" smtClean="0"/>
              <a:pPr/>
              <a:t>5/10/2019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F61640F-FB35-4741-A20B-390FF9E84B32}" type="slidenum">
              <a:rPr lang="en-US" smtClean="0"/>
              <a:pPr/>
              <a:t>‹#›</a:t>
            </a:fld>
            <a:endParaRPr lang="en-US"/>
          </a:p>
        </p:txBody>
      </p:sp>
    </p:spTree>
    <p:extLst>
      <p:ext uri="{BB962C8B-B14F-4D97-AF65-F5344CB8AC3E}">
        <p14:creationId xmlns:p14="http://schemas.microsoft.com/office/powerpoint/2010/main" val="2158258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AFE89A91-E5B2-4B5C-BC1C-76DE565E8C84}" type="datetimeFigureOut">
              <a:rPr lang="en-US" smtClean="0"/>
              <a:pPr/>
              <a:t>5/10/2019</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F61640F-FB35-4741-A20B-390FF9E84B32}" type="slidenum">
              <a:rPr lang="en-US" smtClean="0"/>
              <a:pPr/>
              <a:t>‹#›</a:t>
            </a:fld>
            <a:endParaRPr lang="en-US"/>
          </a:p>
        </p:txBody>
      </p:sp>
    </p:spTree>
    <p:extLst>
      <p:ext uri="{BB962C8B-B14F-4D97-AF65-F5344CB8AC3E}">
        <p14:creationId xmlns:p14="http://schemas.microsoft.com/office/powerpoint/2010/main" val="3536920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FE89A91-E5B2-4B5C-BC1C-76DE565E8C84}" type="datetimeFigureOut">
              <a:rPr lang="en-US" smtClean="0"/>
              <a:pPr/>
              <a:t>5/10/2019</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9F61640F-FB35-4741-A20B-390FF9E84B32}" type="slidenum">
              <a:rPr lang="en-US" smtClean="0"/>
              <a:pPr/>
              <a:t>‹#›</a:t>
            </a:fld>
            <a:endParaRPr lang="en-US"/>
          </a:p>
        </p:txBody>
      </p:sp>
    </p:spTree>
    <p:extLst>
      <p:ext uri="{BB962C8B-B14F-4D97-AF65-F5344CB8AC3E}">
        <p14:creationId xmlns:p14="http://schemas.microsoft.com/office/powerpoint/2010/main" val="2058561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AFE89A91-E5B2-4B5C-BC1C-76DE565E8C84}" type="datetimeFigureOut">
              <a:rPr lang="en-US" smtClean="0"/>
              <a:pPr/>
              <a:t>5/10/2019</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9F61640F-FB35-4741-A20B-390FF9E84B32}" type="slidenum">
              <a:rPr lang="en-US" smtClean="0"/>
              <a:pPr/>
              <a:t>‹#›</a:t>
            </a:fld>
            <a:endParaRPr lang="en-US"/>
          </a:p>
        </p:txBody>
      </p:sp>
    </p:spTree>
    <p:extLst>
      <p:ext uri="{BB962C8B-B14F-4D97-AF65-F5344CB8AC3E}">
        <p14:creationId xmlns:p14="http://schemas.microsoft.com/office/powerpoint/2010/main" val="419806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FE89A91-E5B2-4B5C-BC1C-76DE565E8C84}" type="datetimeFigureOut">
              <a:rPr lang="en-US" smtClean="0"/>
              <a:pPr/>
              <a:t>5/10/2019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F61640F-FB35-4741-A20B-390FF9E84B32}" type="slidenum">
              <a:rPr lang="en-US" smtClean="0"/>
              <a:pPr/>
              <a:t>‹#›</a:t>
            </a:fld>
            <a:endParaRPr lang="en-US"/>
          </a:p>
        </p:txBody>
      </p:sp>
    </p:spTree>
    <p:extLst>
      <p:ext uri="{BB962C8B-B14F-4D97-AF65-F5344CB8AC3E}">
        <p14:creationId xmlns:p14="http://schemas.microsoft.com/office/powerpoint/2010/main" val="1822974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FE89A91-E5B2-4B5C-BC1C-76DE565E8C84}" type="datetimeFigureOut">
              <a:rPr lang="en-US" smtClean="0"/>
              <a:pPr/>
              <a:t>5/10/2019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F61640F-FB35-4741-A20B-390FF9E84B32}" type="slidenum">
              <a:rPr lang="en-US" smtClean="0"/>
              <a:pPr/>
              <a:t>‹#›</a:t>
            </a:fld>
            <a:endParaRPr lang="en-US"/>
          </a:p>
        </p:txBody>
      </p:sp>
    </p:spTree>
    <p:extLst>
      <p:ext uri="{BB962C8B-B14F-4D97-AF65-F5344CB8AC3E}">
        <p14:creationId xmlns:p14="http://schemas.microsoft.com/office/powerpoint/2010/main" val="2906294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2021905"/>
            <a:ext cx="7886700" cy="383477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1"/>
            <a:ext cx="9144000" cy="1825625"/>
          </a:xfrm>
          <a:prstGeom prst="rect">
            <a:avLst/>
          </a:prstGeom>
          <a:solidFill>
            <a:srgbClr val="462E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869724" y="6023175"/>
            <a:ext cx="2101360" cy="658979"/>
          </a:xfrm>
          <a:prstGeom prst="rect">
            <a:avLst/>
          </a:prstGeom>
        </p:spPr>
      </p:pic>
    </p:spTree>
    <p:extLst>
      <p:ext uri="{BB962C8B-B14F-4D97-AF65-F5344CB8AC3E}">
        <p14:creationId xmlns:p14="http://schemas.microsoft.com/office/powerpoint/2010/main" val="7841896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tif"/><Relationship Id="rId2" Type="http://schemas.openxmlformats.org/officeDocument/2006/relationships/image" Target="../media/image21.t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8.tif"/><Relationship Id="rId2" Type="http://schemas.openxmlformats.org/officeDocument/2006/relationships/image" Target="../media/image27.t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9.t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0.tif"/><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2.tif"/><Relationship Id="rId2" Type="http://schemas.openxmlformats.org/officeDocument/2006/relationships/image" Target="../media/image31.tif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4.tif"/><Relationship Id="rId2" Type="http://schemas.openxmlformats.org/officeDocument/2006/relationships/image" Target="../media/image33.tif"/><Relationship Id="rId1" Type="http://schemas.openxmlformats.org/officeDocument/2006/relationships/slideLayout" Target="../slideLayouts/slideLayout6.xml"/><Relationship Id="rId4" Type="http://schemas.openxmlformats.org/officeDocument/2006/relationships/image" Target="../media/image35.tif"/></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0.t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image" Target="../media/image11.tif"/><Relationship Id="rId1" Type="http://schemas.openxmlformats.org/officeDocument/2006/relationships/slideLayout" Target="../slideLayouts/slideLayout7.xml"/><Relationship Id="rId4" Type="http://schemas.openxmlformats.org/officeDocument/2006/relationships/image" Target="../media/image13.tif"/></Relationships>
</file>

<file path=ppt/slides/_rels/slide6.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image" Target="../media/image14.tif"/><Relationship Id="rId1" Type="http://schemas.openxmlformats.org/officeDocument/2006/relationships/slideLayout" Target="../slideLayouts/slideLayout6.xml"/><Relationship Id="rId5" Type="http://schemas.openxmlformats.org/officeDocument/2006/relationships/image" Target="../media/image17.tif"/><Relationship Id="rId4" Type="http://schemas.openxmlformats.org/officeDocument/2006/relationships/image" Target="../media/image16.tif"/></Relationships>
</file>

<file path=ppt/slides/_rels/slide7.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image" Target="../media/image18.t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image" Target="../media/image11.t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382" y="1281042"/>
            <a:ext cx="8321236" cy="1652658"/>
          </a:xfrm>
        </p:spPr>
        <p:txBody>
          <a:bodyPr>
            <a:normAutofit/>
          </a:bodyPr>
          <a:lstStyle/>
          <a:p>
            <a:r>
              <a:rPr lang="en-US" sz="4400" dirty="0" smtClean="0"/>
              <a:t>Progress in Cochlear </a:t>
            </a:r>
            <a:r>
              <a:rPr lang="en-US" sz="4400" dirty="0"/>
              <a:t>R</a:t>
            </a:r>
            <a:r>
              <a:rPr lang="en-US" sz="4400" dirty="0" smtClean="0"/>
              <a:t>egeneration</a:t>
            </a:r>
            <a:endParaRPr lang="en-US" sz="4400" dirty="0"/>
          </a:p>
        </p:txBody>
      </p:sp>
      <p:sp>
        <p:nvSpPr>
          <p:cNvPr id="3" name="Subtitle 2"/>
          <p:cNvSpPr>
            <a:spLocks noGrp="1"/>
          </p:cNvSpPr>
          <p:nvPr>
            <p:ph type="subTitle" idx="1"/>
          </p:nvPr>
        </p:nvSpPr>
        <p:spPr>
          <a:xfrm>
            <a:off x="1331976" y="3835400"/>
            <a:ext cx="6480048" cy="1786021"/>
          </a:xfrm>
        </p:spPr>
        <p:txBody>
          <a:bodyPr/>
          <a:lstStyle/>
          <a:p>
            <a:r>
              <a:rPr lang="en-US" sz="3200" dirty="0" smtClean="0"/>
              <a:t>Patricia White, Ph.D.</a:t>
            </a:r>
          </a:p>
          <a:p>
            <a:r>
              <a:rPr lang="en-US" dirty="0" smtClean="0"/>
              <a:t>Ernest J. Del Monte Institute of Neuroscience</a:t>
            </a:r>
          </a:p>
          <a:p>
            <a:r>
              <a:rPr lang="en-US" dirty="0" smtClean="0"/>
              <a:t>University of Rochester School of Medicine </a:t>
            </a:r>
            <a:endParaRPr lang="en-US" dirty="0"/>
          </a:p>
        </p:txBody>
      </p:sp>
    </p:spTree>
    <p:extLst>
      <p:ext uri="{BB962C8B-B14F-4D97-AF65-F5344CB8AC3E}">
        <p14:creationId xmlns:p14="http://schemas.microsoft.com/office/powerpoint/2010/main" val="1895769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64232"/>
            <a:ext cx="7886700" cy="1325563"/>
          </a:xfrm>
        </p:spPr>
        <p:txBody>
          <a:bodyPr>
            <a:normAutofit/>
          </a:bodyPr>
          <a:lstStyle/>
          <a:p>
            <a:r>
              <a:rPr lang="en-US" sz="3200" dirty="0" smtClean="0"/>
              <a:t>Candidate Signaling Pathways</a:t>
            </a:r>
            <a:endParaRPr lang="en-US" sz="3200" dirty="0"/>
          </a:p>
        </p:txBody>
      </p:sp>
      <p:sp>
        <p:nvSpPr>
          <p:cNvPr id="3" name="Content Placeholder 2"/>
          <p:cNvSpPr>
            <a:spLocks noGrp="1"/>
          </p:cNvSpPr>
          <p:nvPr>
            <p:ph idx="1"/>
          </p:nvPr>
        </p:nvSpPr>
        <p:spPr>
          <a:xfrm>
            <a:off x="790297" y="2785574"/>
            <a:ext cx="3756304" cy="2565400"/>
          </a:xfrm>
        </p:spPr>
        <p:txBody>
          <a:bodyPr>
            <a:normAutofit lnSpcReduction="10000"/>
          </a:bodyPr>
          <a:lstStyle/>
          <a:p>
            <a:pPr>
              <a:spcAft>
                <a:spcPts val="1800"/>
              </a:spcAft>
            </a:pPr>
            <a:r>
              <a:rPr lang="en-US" dirty="0">
                <a:solidFill>
                  <a:srgbClr val="44546A"/>
                </a:solidFill>
              </a:rPr>
              <a:t>NOTCH</a:t>
            </a:r>
          </a:p>
          <a:p>
            <a:pPr>
              <a:spcAft>
                <a:spcPts val="1800"/>
              </a:spcAft>
            </a:pPr>
            <a:r>
              <a:rPr lang="en-US" dirty="0" smtClean="0">
                <a:solidFill>
                  <a:srgbClr val="44546A"/>
                </a:solidFill>
              </a:rPr>
              <a:t>WNT</a:t>
            </a:r>
          </a:p>
          <a:p>
            <a:pPr>
              <a:spcAft>
                <a:spcPts val="1800"/>
              </a:spcAft>
            </a:pPr>
            <a:r>
              <a:rPr lang="en-US" dirty="0" smtClean="0">
                <a:solidFill>
                  <a:srgbClr val="44546A"/>
                </a:solidFill>
              </a:rPr>
              <a:t>Sonic Hedgehog</a:t>
            </a:r>
          </a:p>
          <a:p>
            <a:pPr>
              <a:spcAft>
                <a:spcPts val="1800"/>
              </a:spcAft>
            </a:pPr>
            <a:r>
              <a:rPr lang="en-US" dirty="0" smtClean="0">
                <a:solidFill>
                  <a:srgbClr val="44546A"/>
                </a:solidFill>
              </a:rPr>
              <a:t>ERBB2 receptor family</a:t>
            </a:r>
            <a:endParaRPr lang="en-US" dirty="0">
              <a:solidFill>
                <a:srgbClr val="44546A"/>
              </a:solidFill>
            </a:endParaRPr>
          </a:p>
        </p:txBody>
      </p:sp>
      <p:pic>
        <p:nvPicPr>
          <p:cNvPr id="4" name="Picture 3" descr="ligand recepto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3815" y="2692438"/>
            <a:ext cx="2438736" cy="3315501"/>
          </a:xfrm>
          <a:prstGeom prst="rect">
            <a:avLst/>
          </a:prstGeom>
        </p:spPr>
      </p:pic>
    </p:spTree>
    <p:extLst>
      <p:ext uri="{BB962C8B-B14F-4D97-AF65-F5344CB8AC3E}">
        <p14:creationId xmlns:p14="http://schemas.microsoft.com/office/powerpoint/2010/main" val="249665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601260"/>
            <a:ext cx="7886700" cy="1325563"/>
          </a:xfrm>
        </p:spPr>
        <p:txBody>
          <a:bodyPr>
            <a:normAutofit/>
          </a:bodyPr>
          <a:lstStyle/>
          <a:p>
            <a:r>
              <a:rPr lang="en-US" sz="3200" dirty="0" smtClean="0"/>
              <a:t>Chicken supporting cells need ERBB2 family signaling to proliferate</a:t>
            </a:r>
            <a:endParaRPr lang="en-US" sz="3200" dirty="0"/>
          </a:p>
        </p:txBody>
      </p:sp>
      <p:pic>
        <p:nvPicPr>
          <p:cNvPr id="2" name="Picture 1" descr="Chick 1 white.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6256" y="3038522"/>
            <a:ext cx="2997200" cy="3043389"/>
          </a:xfrm>
          <a:prstGeom prst="rect">
            <a:avLst/>
          </a:prstGeom>
        </p:spPr>
      </p:pic>
      <p:pic>
        <p:nvPicPr>
          <p:cNvPr id="3" name="Picture 2" descr="chick white 2.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9712" y="3203581"/>
            <a:ext cx="2468033" cy="2713271"/>
          </a:xfrm>
          <a:prstGeom prst="rect">
            <a:avLst/>
          </a:prstGeom>
        </p:spPr>
      </p:pic>
      <p:sp>
        <p:nvSpPr>
          <p:cNvPr id="8" name="TextBox 7"/>
          <p:cNvSpPr txBox="1"/>
          <p:nvPr/>
        </p:nvSpPr>
        <p:spPr>
          <a:xfrm>
            <a:off x="0" y="6457890"/>
            <a:ext cx="3103133" cy="400110"/>
          </a:xfrm>
          <a:prstGeom prst="rect">
            <a:avLst/>
          </a:prstGeom>
          <a:noFill/>
        </p:spPr>
        <p:txBody>
          <a:bodyPr wrap="none" rtlCol="0">
            <a:spAutoFit/>
          </a:bodyPr>
          <a:lstStyle/>
          <a:p>
            <a:r>
              <a:rPr lang="en-US" sz="2000" dirty="0" smtClean="0">
                <a:solidFill>
                  <a:srgbClr val="44546A"/>
                </a:solidFill>
              </a:rPr>
              <a:t>White et al, </a:t>
            </a:r>
            <a:r>
              <a:rPr lang="en-US" sz="2000" b="1" i="1" dirty="0" smtClean="0">
                <a:solidFill>
                  <a:srgbClr val="44546A"/>
                </a:solidFill>
              </a:rPr>
              <a:t>Dev. Biol.</a:t>
            </a:r>
            <a:r>
              <a:rPr lang="en-US" sz="2000" dirty="0" smtClean="0">
                <a:solidFill>
                  <a:srgbClr val="44546A"/>
                </a:solidFill>
              </a:rPr>
              <a:t>, 2012</a:t>
            </a:r>
            <a:endParaRPr lang="en-US" sz="2000" dirty="0">
              <a:solidFill>
                <a:srgbClr val="44546A"/>
              </a:solidFill>
            </a:endParaRPr>
          </a:p>
        </p:txBody>
      </p:sp>
    </p:spTree>
    <p:extLst>
      <p:ext uri="{BB962C8B-B14F-4D97-AF65-F5344CB8AC3E}">
        <p14:creationId xmlns:p14="http://schemas.microsoft.com/office/powerpoint/2010/main" val="2419476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62355" y="2556731"/>
            <a:ext cx="3485937" cy="3396696"/>
            <a:chOff x="174768" y="1870904"/>
            <a:chExt cx="3485937" cy="3396696"/>
          </a:xfrm>
        </p:grpSpPr>
        <p:pic>
          <p:nvPicPr>
            <p:cNvPr id="4" name="Picture 3" descr="Airway epithelia Vermeer pap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768" y="2362200"/>
              <a:ext cx="3485937" cy="2499702"/>
            </a:xfrm>
            <a:prstGeom prst="rect">
              <a:avLst/>
            </a:prstGeom>
          </p:spPr>
        </p:pic>
        <p:sp>
          <p:nvSpPr>
            <p:cNvPr id="5" name="TextBox 4"/>
            <p:cNvSpPr txBox="1"/>
            <p:nvPr/>
          </p:nvSpPr>
          <p:spPr>
            <a:xfrm>
              <a:off x="358001" y="4898268"/>
              <a:ext cx="3119470" cy="369332"/>
            </a:xfrm>
            <a:prstGeom prst="rect">
              <a:avLst/>
            </a:prstGeom>
            <a:noFill/>
          </p:spPr>
          <p:txBody>
            <a:bodyPr wrap="square" rtlCol="0">
              <a:spAutoFit/>
            </a:bodyPr>
            <a:lstStyle/>
            <a:p>
              <a:r>
                <a:rPr lang="en-US" dirty="0" smtClean="0">
                  <a:solidFill>
                    <a:srgbClr val="44546A"/>
                  </a:solidFill>
                </a:rPr>
                <a:t>Vermeer et al, </a:t>
              </a:r>
              <a:r>
                <a:rPr lang="en-US" b="1" i="1" dirty="0" smtClean="0">
                  <a:solidFill>
                    <a:srgbClr val="44546A"/>
                  </a:solidFill>
                </a:rPr>
                <a:t>Science </a:t>
              </a:r>
              <a:r>
                <a:rPr lang="en-US" dirty="0" smtClean="0">
                  <a:solidFill>
                    <a:srgbClr val="44546A"/>
                  </a:solidFill>
                </a:rPr>
                <a:t>2003 </a:t>
              </a:r>
              <a:endParaRPr lang="en-US" dirty="0">
                <a:solidFill>
                  <a:srgbClr val="44546A"/>
                </a:solidFill>
              </a:endParaRPr>
            </a:p>
          </p:txBody>
        </p:sp>
        <p:sp>
          <p:nvSpPr>
            <p:cNvPr id="6" name="TextBox 5"/>
            <p:cNvSpPr txBox="1"/>
            <p:nvPr/>
          </p:nvSpPr>
          <p:spPr>
            <a:xfrm>
              <a:off x="394704" y="1870904"/>
              <a:ext cx="3046064" cy="369332"/>
            </a:xfrm>
            <a:prstGeom prst="rect">
              <a:avLst/>
            </a:prstGeom>
            <a:noFill/>
          </p:spPr>
          <p:txBody>
            <a:bodyPr wrap="none" rtlCol="0">
              <a:spAutoFit/>
            </a:bodyPr>
            <a:lstStyle/>
            <a:p>
              <a:pPr algn="ctr"/>
              <a:r>
                <a:rPr lang="en-US" dirty="0" smtClean="0">
                  <a:solidFill>
                    <a:srgbClr val="44546A"/>
                  </a:solidFill>
                </a:rPr>
                <a:t>Regenerating epithelial tissues</a:t>
              </a:r>
              <a:endParaRPr lang="en-US" dirty="0">
                <a:solidFill>
                  <a:srgbClr val="44546A"/>
                </a:solidFill>
              </a:endParaRPr>
            </a:p>
          </p:txBody>
        </p:sp>
      </p:grpSp>
      <p:sp>
        <p:nvSpPr>
          <p:cNvPr id="7" name="Title 6"/>
          <p:cNvSpPr>
            <a:spLocks noGrp="1"/>
          </p:cNvSpPr>
          <p:nvPr>
            <p:ph type="title"/>
          </p:nvPr>
        </p:nvSpPr>
        <p:spPr>
          <a:xfrm>
            <a:off x="628650" y="1642533"/>
            <a:ext cx="7886700" cy="717049"/>
          </a:xfrm>
        </p:spPr>
        <p:txBody>
          <a:bodyPr>
            <a:normAutofit/>
          </a:bodyPr>
          <a:lstStyle/>
          <a:p>
            <a:r>
              <a:rPr lang="en-US" sz="2400" dirty="0" smtClean="0"/>
              <a:t>ERBB2 family members regulate regeneration in other tissues</a:t>
            </a:r>
            <a:endParaRPr lang="en-US" sz="2400" dirty="0"/>
          </a:p>
        </p:txBody>
      </p:sp>
      <p:grpSp>
        <p:nvGrpSpPr>
          <p:cNvPr id="2" name="Group 1"/>
          <p:cNvGrpSpPr/>
          <p:nvPr/>
        </p:nvGrpSpPr>
        <p:grpSpPr>
          <a:xfrm>
            <a:off x="4010647" y="2556731"/>
            <a:ext cx="2381911" cy="3396696"/>
            <a:chOff x="4119520" y="1870904"/>
            <a:chExt cx="2381911" cy="3396696"/>
          </a:xfrm>
        </p:grpSpPr>
        <p:sp>
          <p:nvSpPr>
            <p:cNvPr id="8" name="TextBox 7"/>
            <p:cNvSpPr txBox="1"/>
            <p:nvPr/>
          </p:nvSpPr>
          <p:spPr>
            <a:xfrm>
              <a:off x="4266738" y="1870904"/>
              <a:ext cx="2098276" cy="369332"/>
            </a:xfrm>
            <a:prstGeom prst="rect">
              <a:avLst/>
            </a:prstGeom>
            <a:noFill/>
          </p:spPr>
          <p:txBody>
            <a:bodyPr wrap="none" rtlCol="0">
              <a:spAutoFit/>
            </a:bodyPr>
            <a:lstStyle/>
            <a:p>
              <a:r>
                <a:rPr lang="en-US" dirty="0" smtClean="0">
                  <a:solidFill>
                    <a:srgbClr val="44546A"/>
                  </a:solidFill>
                </a:rPr>
                <a:t>Receptor expression</a:t>
              </a:r>
            </a:p>
          </p:txBody>
        </p:sp>
        <p:pic>
          <p:nvPicPr>
            <p:cNvPr id="14" name="Picture 13" descr="ERBB2 Hume pap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4859" y="2279249"/>
              <a:ext cx="2362035" cy="1183029"/>
            </a:xfrm>
            <a:prstGeom prst="rect">
              <a:avLst/>
            </a:prstGeom>
          </p:spPr>
        </p:pic>
        <p:sp>
          <p:nvSpPr>
            <p:cNvPr id="15" name="TextBox 14"/>
            <p:cNvSpPr txBox="1"/>
            <p:nvPr/>
          </p:nvSpPr>
          <p:spPr>
            <a:xfrm>
              <a:off x="4119520" y="2222005"/>
              <a:ext cx="790826" cy="369332"/>
            </a:xfrm>
            <a:prstGeom prst="rect">
              <a:avLst/>
            </a:prstGeom>
            <a:noFill/>
          </p:spPr>
          <p:txBody>
            <a:bodyPr wrap="none" rtlCol="0">
              <a:spAutoFit/>
            </a:bodyPr>
            <a:lstStyle/>
            <a:p>
              <a:r>
                <a:rPr lang="en-US" dirty="0" smtClean="0">
                  <a:solidFill>
                    <a:srgbClr val="44546A"/>
                  </a:solidFill>
                </a:rPr>
                <a:t>ERBB2</a:t>
              </a:r>
              <a:endParaRPr lang="en-US" dirty="0">
                <a:solidFill>
                  <a:srgbClr val="44546A"/>
                </a:solidFill>
              </a:endParaRPr>
            </a:p>
          </p:txBody>
        </p:sp>
        <p:pic>
          <p:nvPicPr>
            <p:cNvPr id="12" name="Picture 11" descr="ERBB3 Hume pap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4858" y="3641452"/>
              <a:ext cx="2362036" cy="1220449"/>
            </a:xfrm>
            <a:prstGeom prst="rect">
              <a:avLst/>
            </a:prstGeom>
          </p:spPr>
        </p:pic>
        <p:sp>
          <p:nvSpPr>
            <p:cNvPr id="13" name="TextBox 12"/>
            <p:cNvSpPr txBox="1"/>
            <p:nvPr/>
          </p:nvSpPr>
          <p:spPr>
            <a:xfrm>
              <a:off x="4119520" y="3570693"/>
              <a:ext cx="790826" cy="369332"/>
            </a:xfrm>
            <a:prstGeom prst="rect">
              <a:avLst/>
            </a:prstGeom>
            <a:noFill/>
          </p:spPr>
          <p:txBody>
            <a:bodyPr wrap="none" rtlCol="0">
              <a:spAutoFit/>
            </a:bodyPr>
            <a:lstStyle/>
            <a:p>
              <a:r>
                <a:rPr lang="en-US" dirty="0" smtClean="0">
                  <a:solidFill>
                    <a:srgbClr val="44546A"/>
                  </a:solidFill>
                </a:rPr>
                <a:t>ERBB3</a:t>
              </a:r>
              <a:endParaRPr lang="en-US" dirty="0">
                <a:solidFill>
                  <a:srgbClr val="44546A"/>
                </a:solidFill>
              </a:endParaRPr>
            </a:p>
          </p:txBody>
        </p:sp>
        <p:sp>
          <p:nvSpPr>
            <p:cNvPr id="16" name="TextBox 15"/>
            <p:cNvSpPr txBox="1"/>
            <p:nvPr/>
          </p:nvSpPr>
          <p:spPr>
            <a:xfrm>
              <a:off x="4130321" y="4898268"/>
              <a:ext cx="2371110" cy="369332"/>
            </a:xfrm>
            <a:prstGeom prst="rect">
              <a:avLst/>
            </a:prstGeom>
            <a:noFill/>
          </p:spPr>
          <p:txBody>
            <a:bodyPr wrap="square" rtlCol="0">
              <a:spAutoFit/>
            </a:bodyPr>
            <a:lstStyle/>
            <a:p>
              <a:r>
                <a:rPr lang="en-US" dirty="0" smtClean="0">
                  <a:solidFill>
                    <a:srgbClr val="44546A"/>
                  </a:solidFill>
                </a:rPr>
                <a:t>Hume et al, </a:t>
              </a:r>
              <a:r>
                <a:rPr lang="en-US" b="1" i="1" dirty="0" smtClean="0">
                  <a:solidFill>
                    <a:srgbClr val="44546A"/>
                  </a:solidFill>
                </a:rPr>
                <a:t>JARO</a:t>
              </a:r>
              <a:r>
                <a:rPr lang="en-US" dirty="0">
                  <a:solidFill>
                    <a:srgbClr val="44546A"/>
                  </a:solidFill>
                </a:rPr>
                <a:t> </a:t>
              </a:r>
              <a:r>
                <a:rPr lang="en-US" dirty="0" smtClean="0">
                  <a:solidFill>
                    <a:srgbClr val="44546A"/>
                  </a:solidFill>
                </a:rPr>
                <a:t>2003 </a:t>
              </a:r>
              <a:endParaRPr lang="en-US" dirty="0">
                <a:solidFill>
                  <a:srgbClr val="44546A"/>
                </a:solidFill>
              </a:endParaRPr>
            </a:p>
          </p:txBody>
        </p:sp>
      </p:grpSp>
      <p:grpSp>
        <p:nvGrpSpPr>
          <p:cNvPr id="3" name="Group 2"/>
          <p:cNvGrpSpPr/>
          <p:nvPr/>
        </p:nvGrpSpPr>
        <p:grpSpPr>
          <a:xfrm>
            <a:off x="6654913" y="2556731"/>
            <a:ext cx="2226733" cy="3396696"/>
            <a:chOff x="6781800" y="1870904"/>
            <a:chExt cx="2226733" cy="3396696"/>
          </a:xfrm>
        </p:grpSpPr>
        <p:sp>
          <p:nvSpPr>
            <p:cNvPr id="17" name="TextBox 16"/>
            <p:cNvSpPr txBox="1"/>
            <p:nvPr/>
          </p:nvSpPr>
          <p:spPr>
            <a:xfrm>
              <a:off x="6966855" y="1870904"/>
              <a:ext cx="1856623" cy="369332"/>
            </a:xfrm>
            <a:prstGeom prst="rect">
              <a:avLst/>
            </a:prstGeom>
            <a:noFill/>
          </p:spPr>
          <p:txBody>
            <a:bodyPr wrap="none" rtlCol="0">
              <a:spAutoFit/>
            </a:bodyPr>
            <a:lstStyle/>
            <a:p>
              <a:r>
                <a:rPr lang="en-US" dirty="0" smtClean="0">
                  <a:solidFill>
                    <a:srgbClr val="44546A"/>
                  </a:solidFill>
                </a:rPr>
                <a:t>Ligand expression</a:t>
              </a:r>
              <a:endParaRPr lang="en-US" dirty="0">
                <a:solidFill>
                  <a:srgbClr val="44546A"/>
                </a:solidFill>
              </a:endParaRPr>
            </a:p>
          </p:txBody>
        </p:sp>
        <p:sp>
          <p:nvSpPr>
            <p:cNvPr id="18" name="TextBox 17"/>
            <p:cNvSpPr txBox="1"/>
            <p:nvPr/>
          </p:nvSpPr>
          <p:spPr>
            <a:xfrm>
              <a:off x="6781800" y="4898268"/>
              <a:ext cx="2226733" cy="369332"/>
            </a:xfrm>
            <a:prstGeom prst="rect">
              <a:avLst/>
            </a:prstGeom>
            <a:noFill/>
          </p:spPr>
          <p:txBody>
            <a:bodyPr wrap="square" rtlCol="0">
              <a:spAutoFit/>
            </a:bodyPr>
            <a:lstStyle/>
            <a:p>
              <a:pPr algn="ctr"/>
              <a:r>
                <a:rPr lang="en-US" dirty="0" smtClean="0">
                  <a:solidFill>
                    <a:srgbClr val="44546A"/>
                  </a:solidFill>
                </a:rPr>
                <a:t>Zhang, </a:t>
              </a:r>
              <a:r>
                <a:rPr lang="en-US" b="1" i="1" dirty="0" smtClean="0">
                  <a:solidFill>
                    <a:srgbClr val="44546A"/>
                  </a:solidFill>
                </a:rPr>
                <a:t>Hear Res </a:t>
              </a:r>
              <a:r>
                <a:rPr lang="en-US" dirty="0" smtClean="0">
                  <a:solidFill>
                    <a:srgbClr val="44546A"/>
                  </a:solidFill>
                </a:rPr>
                <a:t>2002 </a:t>
              </a:r>
              <a:endParaRPr lang="en-US" dirty="0">
                <a:solidFill>
                  <a:srgbClr val="44546A"/>
                </a:solidFill>
              </a:endParaRPr>
            </a:p>
          </p:txBody>
        </p:sp>
        <p:pic>
          <p:nvPicPr>
            <p:cNvPr id="20" name="Picture 19" descr="Heregulin only Salvi pap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5848" y="2362200"/>
              <a:ext cx="1758637" cy="2499702"/>
            </a:xfrm>
            <a:prstGeom prst="rect">
              <a:avLst/>
            </a:prstGeom>
          </p:spPr>
        </p:pic>
        <p:sp>
          <p:nvSpPr>
            <p:cNvPr id="21" name="TextBox 20"/>
            <p:cNvSpPr txBox="1"/>
            <p:nvPr/>
          </p:nvSpPr>
          <p:spPr>
            <a:xfrm>
              <a:off x="7007450" y="2308270"/>
              <a:ext cx="721622" cy="369332"/>
            </a:xfrm>
            <a:prstGeom prst="rect">
              <a:avLst/>
            </a:prstGeom>
            <a:noFill/>
          </p:spPr>
          <p:txBody>
            <a:bodyPr wrap="none" rtlCol="0">
              <a:spAutoFit/>
            </a:bodyPr>
            <a:lstStyle/>
            <a:p>
              <a:r>
                <a:rPr lang="en-US" dirty="0" smtClean="0">
                  <a:solidFill>
                    <a:schemeClr val="accent4">
                      <a:lumMod val="20000"/>
                      <a:lumOff val="80000"/>
                    </a:schemeClr>
                  </a:solidFill>
                </a:rPr>
                <a:t>NRG1</a:t>
              </a:r>
              <a:endParaRPr lang="en-US" dirty="0">
                <a:solidFill>
                  <a:schemeClr val="accent4">
                    <a:lumMod val="20000"/>
                    <a:lumOff val="80000"/>
                  </a:schemeClr>
                </a:solidFill>
              </a:endParaRPr>
            </a:p>
          </p:txBody>
        </p:sp>
      </p:grpSp>
      <p:sp>
        <p:nvSpPr>
          <p:cNvPr id="22" name="TextBox 21"/>
          <p:cNvSpPr txBox="1"/>
          <p:nvPr/>
        </p:nvSpPr>
        <p:spPr>
          <a:xfrm>
            <a:off x="2187701" y="6050187"/>
            <a:ext cx="2558024" cy="646331"/>
          </a:xfrm>
          <a:prstGeom prst="rect">
            <a:avLst/>
          </a:prstGeom>
          <a:noFill/>
        </p:spPr>
        <p:txBody>
          <a:bodyPr wrap="none" rtlCol="0">
            <a:spAutoFit/>
          </a:bodyPr>
          <a:lstStyle/>
          <a:p>
            <a:r>
              <a:rPr lang="en-US" dirty="0" smtClean="0">
                <a:solidFill>
                  <a:srgbClr val="800000"/>
                </a:solidFill>
              </a:rPr>
              <a:t>Ligands bind to receptors</a:t>
            </a:r>
          </a:p>
          <a:p>
            <a:r>
              <a:rPr lang="en-US" dirty="0" smtClean="0">
                <a:solidFill>
                  <a:srgbClr val="800000"/>
                </a:solidFill>
              </a:rPr>
              <a:t>Receptors drive changes</a:t>
            </a:r>
            <a:endParaRPr lang="en-US" dirty="0">
              <a:solidFill>
                <a:srgbClr val="800000"/>
              </a:solidFill>
            </a:endParaRPr>
          </a:p>
        </p:txBody>
      </p:sp>
    </p:spTree>
    <p:extLst>
      <p:ext uri="{BB962C8B-B14F-4D97-AF65-F5344CB8AC3E}">
        <p14:creationId xmlns:p14="http://schemas.microsoft.com/office/powerpoint/2010/main" val="290934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723" y="2023533"/>
            <a:ext cx="8452554" cy="2794000"/>
          </a:xfrm>
        </p:spPr>
        <p:txBody>
          <a:bodyPr>
            <a:normAutofit/>
          </a:bodyPr>
          <a:lstStyle/>
          <a:p>
            <a:pPr algn="ctr">
              <a:lnSpc>
                <a:spcPct val="120000"/>
              </a:lnSpc>
              <a:spcAft>
                <a:spcPts val="1200"/>
              </a:spcAft>
            </a:pPr>
            <a:r>
              <a:rPr lang="en-US" sz="3200" dirty="0" smtClean="0"/>
              <a:t>But,</a:t>
            </a:r>
            <a:br>
              <a:rPr lang="en-US" sz="3200" dirty="0" smtClean="0"/>
            </a:br>
            <a:r>
              <a:rPr lang="en-US" sz="3200" dirty="0" smtClean="0"/>
              <a:t>if mouse supporting cells can make hair cells, and</a:t>
            </a:r>
            <a:br>
              <a:rPr lang="en-US" sz="3200" dirty="0" smtClean="0"/>
            </a:br>
            <a:r>
              <a:rPr lang="en-US" sz="3200" dirty="0" smtClean="0"/>
              <a:t>if the pathway proteins are present, </a:t>
            </a:r>
            <a:br>
              <a:rPr lang="en-US" sz="3200" dirty="0" smtClean="0"/>
            </a:br>
            <a:r>
              <a:rPr lang="en-US" sz="3200" dirty="0" smtClean="0"/>
              <a:t>then why doesn’t the mouse cochlea regenerate?</a:t>
            </a:r>
            <a:endParaRPr lang="en-US" sz="3200" dirty="0"/>
          </a:p>
        </p:txBody>
      </p:sp>
      <p:sp>
        <p:nvSpPr>
          <p:cNvPr id="3" name="TextBox 2"/>
          <p:cNvSpPr txBox="1"/>
          <p:nvPr/>
        </p:nvSpPr>
        <p:spPr>
          <a:xfrm>
            <a:off x="2926608" y="5089323"/>
            <a:ext cx="3290785" cy="523220"/>
          </a:xfrm>
          <a:prstGeom prst="rect">
            <a:avLst/>
          </a:prstGeom>
          <a:noFill/>
        </p:spPr>
        <p:txBody>
          <a:bodyPr wrap="none" rtlCol="0">
            <a:spAutoFit/>
          </a:bodyPr>
          <a:lstStyle/>
          <a:p>
            <a:r>
              <a:rPr lang="en-US" sz="2800" dirty="0" smtClean="0">
                <a:solidFill>
                  <a:srgbClr val="44546A"/>
                </a:solidFill>
              </a:rPr>
              <a:t>Is the signal blocked?</a:t>
            </a:r>
            <a:endParaRPr lang="en-US" sz="2800" dirty="0">
              <a:solidFill>
                <a:srgbClr val="44546A"/>
              </a:solidFill>
            </a:endParaRPr>
          </a:p>
        </p:txBody>
      </p:sp>
    </p:spTree>
    <p:extLst>
      <p:ext uri="{BB962C8B-B14F-4D97-AF65-F5344CB8AC3E}">
        <p14:creationId xmlns:p14="http://schemas.microsoft.com/office/powerpoint/2010/main" val="157200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374"/>
            <a:ext cx="7886700" cy="1325563"/>
          </a:xfrm>
        </p:spPr>
        <p:txBody>
          <a:bodyPr>
            <a:normAutofit/>
          </a:bodyPr>
          <a:lstStyle/>
          <a:p>
            <a:r>
              <a:rPr lang="en-US" sz="3200" dirty="0" smtClean="0"/>
              <a:t>Modern genetic tools enable the expression of activated ERBB2 receptor</a:t>
            </a:r>
            <a:endParaRPr lang="en-US" sz="3200" dirty="0"/>
          </a:p>
        </p:txBody>
      </p:sp>
      <p:pic>
        <p:nvPicPr>
          <p:cNvPr id="7" name="Picture 6" descr="receptor mutation diagram.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333" y="3310466"/>
            <a:ext cx="2463800" cy="2190587"/>
          </a:xfrm>
          <a:prstGeom prst="rect">
            <a:avLst/>
          </a:prstGeom>
        </p:spPr>
      </p:pic>
      <p:pic>
        <p:nvPicPr>
          <p:cNvPr id="8" name="Picture 7" descr="p-ERBB2 in vivo.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4767" y="3069167"/>
            <a:ext cx="4948766" cy="2371184"/>
          </a:xfrm>
          <a:prstGeom prst="rect">
            <a:avLst/>
          </a:prstGeom>
        </p:spPr>
      </p:pic>
      <p:sp>
        <p:nvSpPr>
          <p:cNvPr id="9" name="TextBox 8"/>
          <p:cNvSpPr txBox="1"/>
          <p:nvPr/>
        </p:nvSpPr>
        <p:spPr>
          <a:xfrm>
            <a:off x="0" y="6488668"/>
            <a:ext cx="3801041" cy="369332"/>
          </a:xfrm>
          <a:prstGeom prst="rect">
            <a:avLst/>
          </a:prstGeom>
          <a:noFill/>
        </p:spPr>
        <p:txBody>
          <a:bodyPr wrap="none" rtlCol="0">
            <a:spAutoFit/>
          </a:bodyPr>
          <a:lstStyle/>
          <a:p>
            <a:r>
              <a:rPr lang="en-US" dirty="0" smtClean="0">
                <a:solidFill>
                  <a:schemeClr val="tx2"/>
                </a:solidFill>
              </a:rPr>
              <a:t>Zhang et al, </a:t>
            </a:r>
            <a:r>
              <a:rPr lang="en-US" b="1" i="1" dirty="0" smtClean="0">
                <a:solidFill>
                  <a:schemeClr val="tx2"/>
                </a:solidFill>
              </a:rPr>
              <a:t>Eur. J. Neuroscience</a:t>
            </a:r>
            <a:r>
              <a:rPr lang="en-US" dirty="0" smtClean="0">
                <a:solidFill>
                  <a:schemeClr val="tx2"/>
                </a:solidFill>
              </a:rPr>
              <a:t>, 2018</a:t>
            </a:r>
            <a:endParaRPr lang="en-US" dirty="0">
              <a:solidFill>
                <a:schemeClr val="tx2"/>
              </a:solidFill>
            </a:endParaRPr>
          </a:p>
        </p:txBody>
      </p:sp>
    </p:spTree>
    <p:extLst>
      <p:ext uri="{BB962C8B-B14F-4D97-AF65-F5344CB8AC3E}">
        <p14:creationId xmlns:p14="http://schemas.microsoft.com/office/powerpoint/2010/main" val="4150665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374"/>
            <a:ext cx="7886700" cy="1325563"/>
          </a:xfrm>
        </p:spPr>
        <p:txBody>
          <a:bodyPr>
            <a:normAutofit/>
          </a:bodyPr>
          <a:lstStyle/>
          <a:p>
            <a:r>
              <a:rPr lang="en-US" sz="3200" dirty="0" smtClean="0"/>
              <a:t>Activating ERBB2 causes supporting cells to down-regulate a major marker</a:t>
            </a:r>
            <a:endParaRPr lang="en-US" sz="3200" dirty="0"/>
          </a:p>
        </p:txBody>
      </p:sp>
      <p:pic>
        <p:nvPicPr>
          <p:cNvPr id="3" name="Picture 2" descr="sox2.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200" y="2836370"/>
            <a:ext cx="7975600" cy="3048000"/>
          </a:xfrm>
          <a:prstGeom prst="rect">
            <a:avLst/>
          </a:prstGeom>
        </p:spPr>
      </p:pic>
      <p:sp>
        <p:nvSpPr>
          <p:cNvPr id="4" name="TextBox 3"/>
          <p:cNvSpPr txBox="1"/>
          <p:nvPr/>
        </p:nvSpPr>
        <p:spPr>
          <a:xfrm>
            <a:off x="0" y="6488668"/>
            <a:ext cx="3801041" cy="369332"/>
          </a:xfrm>
          <a:prstGeom prst="rect">
            <a:avLst/>
          </a:prstGeom>
          <a:noFill/>
        </p:spPr>
        <p:txBody>
          <a:bodyPr wrap="none" rtlCol="0">
            <a:spAutoFit/>
          </a:bodyPr>
          <a:lstStyle/>
          <a:p>
            <a:r>
              <a:rPr lang="en-US" dirty="0" smtClean="0">
                <a:solidFill>
                  <a:schemeClr val="tx2"/>
                </a:solidFill>
              </a:rPr>
              <a:t>Zhang et al, </a:t>
            </a:r>
            <a:r>
              <a:rPr lang="en-US" b="1" i="1" dirty="0" smtClean="0">
                <a:solidFill>
                  <a:schemeClr val="tx2"/>
                </a:solidFill>
              </a:rPr>
              <a:t>Eur. J. Neuroscience</a:t>
            </a:r>
            <a:r>
              <a:rPr lang="en-US" dirty="0" smtClean="0">
                <a:solidFill>
                  <a:schemeClr val="tx2"/>
                </a:solidFill>
              </a:rPr>
              <a:t>, 2018</a:t>
            </a:r>
            <a:endParaRPr lang="en-US" dirty="0">
              <a:solidFill>
                <a:schemeClr val="tx2"/>
              </a:solidFill>
            </a:endParaRPr>
          </a:p>
        </p:txBody>
      </p:sp>
    </p:spTree>
    <p:extLst>
      <p:ext uri="{BB962C8B-B14F-4D97-AF65-F5344CB8AC3E}">
        <p14:creationId xmlns:p14="http://schemas.microsoft.com/office/powerpoint/2010/main" val="137511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9793"/>
            <a:ext cx="8686800" cy="1143000"/>
          </a:xfrm>
        </p:spPr>
        <p:txBody>
          <a:bodyPr>
            <a:normAutofit/>
          </a:bodyPr>
          <a:lstStyle/>
          <a:p>
            <a:r>
              <a:rPr lang="en-US" sz="3200" dirty="0" smtClean="0"/>
              <a:t>Activating ERBB2 drives formation of new hair cell-like cells</a:t>
            </a:r>
            <a:endParaRPr lang="en-US" sz="3200" dirty="0"/>
          </a:p>
        </p:txBody>
      </p:sp>
      <p:grpSp>
        <p:nvGrpSpPr>
          <p:cNvPr id="20" name="Group 19"/>
          <p:cNvGrpSpPr/>
          <p:nvPr/>
        </p:nvGrpSpPr>
        <p:grpSpPr>
          <a:xfrm>
            <a:off x="3933590" y="2712589"/>
            <a:ext cx="5019085" cy="3339861"/>
            <a:chOff x="2062458" y="3347924"/>
            <a:chExt cx="5019085" cy="3339861"/>
          </a:xfrm>
        </p:grpSpPr>
        <p:grpSp>
          <p:nvGrpSpPr>
            <p:cNvPr id="4" name="Group 3">
              <a:extLst>
                <a:ext uri="{FF2B5EF4-FFF2-40B4-BE49-F238E27FC236}">
                  <a16:creationId xmlns="" xmlns:xdr="http://schemas.openxmlformats.org/drawingml/2006/spreadsheetDrawing" xmlns:a16="http://schemas.microsoft.com/office/drawing/2014/main" xmlns:lc="http://schemas.openxmlformats.org/drawingml/2006/lockedCanvas" id="{975FE58E-BF57-F54D-8F32-499158A174F9}"/>
                </a:ext>
              </a:extLst>
            </p:cNvPr>
            <p:cNvGrpSpPr/>
            <p:nvPr/>
          </p:nvGrpSpPr>
          <p:grpSpPr>
            <a:xfrm>
              <a:off x="2062458" y="3347924"/>
              <a:ext cx="5019085" cy="3326003"/>
              <a:chOff x="0" y="0"/>
              <a:chExt cx="6825766" cy="4067149"/>
            </a:xfrm>
          </p:grpSpPr>
          <p:graphicFrame>
            <p:nvGraphicFramePr>
              <p:cNvPr id="5" name="Chart 4">
                <a:extLst>
                  <a:ext uri="{FF2B5EF4-FFF2-40B4-BE49-F238E27FC236}">
                    <a16:creationId xmlns="" xmlns:xdr="http://schemas.openxmlformats.org/drawingml/2006/spreadsheetDrawing" xmlns:a16="http://schemas.microsoft.com/office/drawing/2014/main" xmlns:lc="http://schemas.openxmlformats.org/drawingml/2006/lockedCanvas" id="{762AD13E-A8B2-9D45-A1F6-C08306E4F3AA}"/>
                  </a:ext>
                </a:extLst>
              </p:cNvPr>
              <p:cNvGraphicFramePr>
                <a:graphicFrameLocks/>
              </p:cNvGraphicFramePr>
              <p:nvPr>
                <p:extLst>
                  <p:ext uri="{D42A27DB-BD31-4B8C-83A1-F6EECF244321}">
                    <p14:modId xmlns:p14="http://schemas.microsoft.com/office/powerpoint/2010/main" val="2063200764"/>
                  </p:ext>
                </p:extLst>
              </p:nvPr>
            </p:nvGraphicFramePr>
            <p:xfrm>
              <a:off x="0" y="0"/>
              <a:ext cx="6825766" cy="4067149"/>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a:extLst>
                  <a:ext uri="{FF2B5EF4-FFF2-40B4-BE49-F238E27FC236}">
                    <a16:creationId xmlns="" xmlns:xdr="http://schemas.openxmlformats.org/drawingml/2006/spreadsheetDrawing" xmlns:a16="http://schemas.microsoft.com/office/drawing/2014/main" xmlns:lc="http://schemas.openxmlformats.org/drawingml/2006/lockedCanvas" id="{2C22FCF1-4298-B647-8C84-9C6E26AF51E6}"/>
                  </a:ext>
                </a:extLst>
              </p:cNvPr>
              <p:cNvCxnSpPr/>
              <p:nvPr/>
            </p:nvCxnSpPr>
            <p:spPr>
              <a:xfrm>
                <a:off x="1074912" y="3445689"/>
                <a:ext cx="474803"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 xmlns:xdr="http://schemas.openxmlformats.org/drawingml/2006/spreadsheetDrawing" xmlns:a16="http://schemas.microsoft.com/office/drawing/2014/main" xmlns:lc="http://schemas.openxmlformats.org/drawingml/2006/lockedCanvas" id="{381A5F8B-6201-8C44-9AB5-E8CB6E18418B}"/>
                  </a:ext>
                </a:extLst>
              </p:cNvPr>
              <p:cNvCxnSpPr/>
              <p:nvPr/>
            </p:nvCxnSpPr>
            <p:spPr>
              <a:xfrm>
                <a:off x="3014279" y="3500873"/>
                <a:ext cx="474803"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 xmlns:xdr="http://schemas.openxmlformats.org/drawingml/2006/spreadsheetDrawing" xmlns:a16="http://schemas.microsoft.com/office/drawing/2014/main" xmlns:lc="http://schemas.openxmlformats.org/drawingml/2006/lockedCanvas" id="{2E8570B6-6282-8941-B08A-81989A802440}"/>
                  </a:ext>
                </a:extLst>
              </p:cNvPr>
              <p:cNvCxnSpPr/>
              <p:nvPr/>
            </p:nvCxnSpPr>
            <p:spPr>
              <a:xfrm>
                <a:off x="4962587" y="3526717"/>
                <a:ext cx="474506"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 xmlns:xdr="http://schemas.openxmlformats.org/drawingml/2006/spreadsheetDrawing" xmlns:a16="http://schemas.microsoft.com/office/drawing/2014/main" xmlns:lc="http://schemas.openxmlformats.org/drawingml/2006/lockedCanvas" id="{9829B319-1B86-9D40-B385-6F4FE686868E}"/>
                  </a:ext>
                </a:extLst>
              </p:cNvPr>
              <p:cNvCxnSpPr/>
              <p:nvPr/>
            </p:nvCxnSpPr>
            <p:spPr>
              <a:xfrm>
                <a:off x="1548598" y="2996374"/>
                <a:ext cx="474506"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 xmlns:xdr="http://schemas.openxmlformats.org/drawingml/2006/spreadsheetDrawing" xmlns:a16="http://schemas.microsoft.com/office/drawing/2014/main" xmlns:lc="http://schemas.openxmlformats.org/drawingml/2006/lockedCanvas" id="{0BA0DA9A-6F30-C44A-8997-6BEB21987750}"/>
                  </a:ext>
                </a:extLst>
              </p:cNvPr>
              <p:cNvCxnSpPr/>
              <p:nvPr/>
            </p:nvCxnSpPr>
            <p:spPr>
              <a:xfrm>
                <a:off x="5436824" y="3143521"/>
                <a:ext cx="474803"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 xmlns:xdr="http://schemas.openxmlformats.org/drawingml/2006/spreadsheetDrawing" xmlns:a16="http://schemas.microsoft.com/office/drawing/2014/main" xmlns:lc="http://schemas.openxmlformats.org/drawingml/2006/lockedCanvas" id="{A62D494A-B05C-D548-8D53-6B92208B7BCF}"/>
                  </a:ext>
                </a:extLst>
              </p:cNvPr>
              <p:cNvCxnSpPr/>
              <p:nvPr/>
            </p:nvCxnSpPr>
            <p:spPr>
              <a:xfrm>
                <a:off x="3501920" y="2247720"/>
                <a:ext cx="474803"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 xmlns:xdr="http://schemas.openxmlformats.org/drawingml/2006/spreadsheetDrawing" xmlns:a16="http://schemas.microsoft.com/office/drawing/2014/main" xmlns:lc="http://schemas.openxmlformats.org/drawingml/2006/lockedCanvas" id="{EDA4D122-457E-2347-836E-1FA2AA950F9C}"/>
                  </a:ext>
                </a:extLst>
              </p:cNvPr>
              <p:cNvCxnSpPr/>
              <p:nvPr/>
            </p:nvCxnSpPr>
            <p:spPr>
              <a:xfrm>
                <a:off x="2028085" y="2434831"/>
                <a:ext cx="474803"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 xmlns:xdr="http://schemas.openxmlformats.org/drawingml/2006/spreadsheetDrawing" xmlns:a16="http://schemas.microsoft.com/office/drawing/2014/main" xmlns:lc="http://schemas.openxmlformats.org/drawingml/2006/lockedCanvas" id="{D6F23709-7275-CC43-9B09-251A4DEC3294}"/>
                  </a:ext>
                </a:extLst>
              </p:cNvPr>
              <p:cNvCxnSpPr/>
              <p:nvPr/>
            </p:nvCxnSpPr>
            <p:spPr>
              <a:xfrm>
                <a:off x="3988446" y="2753335"/>
                <a:ext cx="474506"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 xmlns:xdr="http://schemas.openxmlformats.org/drawingml/2006/spreadsheetDrawing" xmlns:a16="http://schemas.microsoft.com/office/drawing/2014/main" xmlns:lc="http://schemas.openxmlformats.org/drawingml/2006/lockedCanvas" id="{405FC097-D444-8844-B411-DF93AB371C3F}"/>
                  </a:ext>
                </a:extLst>
              </p:cNvPr>
              <p:cNvCxnSpPr/>
              <p:nvPr/>
            </p:nvCxnSpPr>
            <p:spPr>
              <a:xfrm>
                <a:off x="5936187" y="2447982"/>
                <a:ext cx="477297"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7" name="TextBox 16"/>
            <p:cNvSpPr txBox="1"/>
            <p:nvPr/>
          </p:nvSpPr>
          <p:spPr>
            <a:xfrm>
              <a:off x="2961204" y="6318453"/>
              <a:ext cx="826193" cy="369332"/>
            </a:xfrm>
            <a:prstGeom prst="rect">
              <a:avLst/>
            </a:prstGeom>
            <a:noFill/>
          </p:spPr>
          <p:txBody>
            <a:bodyPr wrap="none" rtlCol="0">
              <a:spAutoFit/>
            </a:bodyPr>
            <a:lstStyle/>
            <a:p>
              <a:r>
                <a:rPr lang="en-US" dirty="0" smtClean="0"/>
                <a:t>Apical</a:t>
              </a:r>
              <a:endParaRPr lang="en-US" dirty="0"/>
            </a:p>
          </p:txBody>
        </p:sp>
        <p:sp>
          <p:nvSpPr>
            <p:cNvPr id="18" name="TextBox 17"/>
            <p:cNvSpPr txBox="1"/>
            <p:nvPr/>
          </p:nvSpPr>
          <p:spPr>
            <a:xfrm>
              <a:off x="4383561" y="6318453"/>
              <a:ext cx="864652" cy="369332"/>
            </a:xfrm>
            <a:prstGeom prst="rect">
              <a:avLst/>
            </a:prstGeom>
            <a:noFill/>
          </p:spPr>
          <p:txBody>
            <a:bodyPr wrap="none" rtlCol="0">
              <a:spAutoFit/>
            </a:bodyPr>
            <a:lstStyle/>
            <a:p>
              <a:r>
                <a:rPr lang="en-US" dirty="0" smtClean="0"/>
                <a:t>Middle</a:t>
              </a:r>
              <a:endParaRPr lang="en-US" dirty="0"/>
            </a:p>
          </p:txBody>
        </p:sp>
        <p:sp>
          <p:nvSpPr>
            <p:cNvPr id="19" name="TextBox 18"/>
            <p:cNvSpPr txBox="1"/>
            <p:nvPr/>
          </p:nvSpPr>
          <p:spPr>
            <a:xfrm>
              <a:off x="5906302" y="6318453"/>
              <a:ext cx="710802" cy="369332"/>
            </a:xfrm>
            <a:prstGeom prst="rect">
              <a:avLst/>
            </a:prstGeom>
            <a:noFill/>
          </p:spPr>
          <p:txBody>
            <a:bodyPr wrap="none" rtlCol="0">
              <a:spAutoFit/>
            </a:bodyPr>
            <a:lstStyle/>
            <a:p>
              <a:r>
                <a:rPr lang="en-US" dirty="0" smtClean="0"/>
                <a:t>Base</a:t>
              </a:r>
              <a:endParaRPr lang="en-US" dirty="0"/>
            </a:p>
          </p:txBody>
        </p:sp>
      </p:grpSp>
      <p:sp>
        <p:nvSpPr>
          <p:cNvPr id="21" name="TextBox 20"/>
          <p:cNvSpPr txBox="1"/>
          <p:nvPr/>
        </p:nvSpPr>
        <p:spPr>
          <a:xfrm>
            <a:off x="4560010" y="6260417"/>
            <a:ext cx="4380564" cy="369332"/>
          </a:xfrm>
          <a:prstGeom prst="rect">
            <a:avLst/>
          </a:prstGeom>
          <a:noFill/>
        </p:spPr>
        <p:txBody>
          <a:bodyPr wrap="none" rtlCol="0">
            <a:spAutoFit/>
          </a:bodyPr>
          <a:lstStyle/>
          <a:p>
            <a:r>
              <a:rPr lang="en-US" dirty="0" smtClean="0"/>
              <a:t>Zhang et al, </a:t>
            </a:r>
            <a:r>
              <a:rPr lang="en-US" b="1" i="1" dirty="0" smtClean="0"/>
              <a:t>Eur. J. Neuroscience</a:t>
            </a:r>
            <a:r>
              <a:rPr lang="en-US" dirty="0" smtClean="0"/>
              <a:t>, 2018</a:t>
            </a:r>
            <a:endParaRPr lang="en-US" dirty="0"/>
          </a:p>
        </p:txBody>
      </p:sp>
      <p:grpSp>
        <p:nvGrpSpPr>
          <p:cNvPr id="24" name="Group 23"/>
          <p:cNvGrpSpPr/>
          <p:nvPr/>
        </p:nvGrpSpPr>
        <p:grpSpPr>
          <a:xfrm>
            <a:off x="352857" y="2775431"/>
            <a:ext cx="3645527" cy="3214176"/>
            <a:chOff x="276656" y="2666999"/>
            <a:chExt cx="3645527" cy="3214176"/>
          </a:xfrm>
        </p:grpSpPr>
        <p:sp>
          <p:nvSpPr>
            <p:cNvPr id="15" name="TextBox 14"/>
            <p:cNvSpPr txBox="1"/>
            <p:nvPr/>
          </p:nvSpPr>
          <p:spPr>
            <a:xfrm rot="16200000">
              <a:off x="-54973" y="3097788"/>
              <a:ext cx="1094145" cy="430887"/>
            </a:xfrm>
            <a:prstGeom prst="rect">
              <a:avLst/>
            </a:prstGeom>
            <a:noFill/>
          </p:spPr>
          <p:txBody>
            <a:bodyPr wrap="none" rtlCol="0">
              <a:spAutoFit/>
            </a:bodyPr>
            <a:lstStyle/>
            <a:p>
              <a:r>
                <a:rPr lang="en-US" sz="2200" dirty="0" smtClean="0"/>
                <a:t>Control</a:t>
              </a:r>
              <a:endParaRPr lang="en-US" sz="2200" dirty="0"/>
            </a:p>
          </p:txBody>
        </p:sp>
        <p:sp>
          <p:nvSpPr>
            <p:cNvPr id="16" name="TextBox 15"/>
            <p:cNvSpPr txBox="1"/>
            <p:nvPr/>
          </p:nvSpPr>
          <p:spPr>
            <a:xfrm rot="16200000">
              <a:off x="-374155" y="4799476"/>
              <a:ext cx="1732510" cy="430887"/>
            </a:xfrm>
            <a:prstGeom prst="rect">
              <a:avLst/>
            </a:prstGeom>
            <a:noFill/>
          </p:spPr>
          <p:txBody>
            <a:bodyPr wrap="square" rtlCol="0">
              <a:spAutoFit/>
            </a:bodyPr>
            <a:lstStyle/>
            <a:p>
              <a:pPr algn="ctr"/>
              <a:r>
                <a:rPr lang="en-US" sz="2200" dirty="0" smtClean="0"/>
                <a:t>Active ERBB2</a:t>
              </a:r>
              <a:endParaRPr lang="en-US" sz="2200" dirty="0"/>
            </a:p>
          </p:txBody>
        </p:sp>
        <p:pic>
          <p:nvPicPr>
            <p:cNvPr id="23" name="Picture 22" descr="new hair cells.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172" y="2666999"/>
              <a:ext cx="3230011" cy="2988733"/>
            </a:xfrm>
            <a:prstGeom prst="rect">
              <a:avLst/>
            </a:prstGeom>
          </p:spPr>
        </p:pic>
      </p:grpSp>
    </p:spTree>
    <p:extLst>
      <p:ext uri="{BB962C8B-B14F-4D97-AF65-F5344CB8AC3E}">
        <p14:creationId xmlns:p14="http://schemas.microsoft.com/office/powerpoint/2010/main" val="1643783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00229"/>
            <a:ext cx="7886700" cy="835556"/>
          </a:xfrm>
        </p:spPr>
        <p:txBody>
          <a:bodyPr>
            <a:normAutofit/>
          </a:bodyPr>
          <a:lstStyle/>
          <a:p>
            <a:r>
              <a:rPr lang="en-US" sz="3200" dirty="0" smtClean="0"/>
              <a:t>Others are taking complementary approaches</a:t>
            </a:r>
            <a:endParaRPr lang="en-US" sz="3200" dirty="0"/>
          </a:p>
        </p:txBody>
      </p:sp>
      <p:grpSp>
        <p:nvGrpSpPr>
          <p:cNvPr id="7" name="Group 6"/>
          <p:cNvGrpSpPr/>
          <p:nvPr/>
        </p:nvGrpSpPr>
        <p:grpSpPr>
          <a:xfrm>
            <a:off x="431800" y="2531533"/>
            <a:ext cx="2057400" cy="2286655"/>
            <a:chOff x="431800" y="2540000"/>
            <a:chExt cx="2057400" cy="2286655"/>
          </a:xfrm>
        </p:grpSpPr>
        <p:pic>
          <p:nvPicPr>
            <p:cNvPr id="5" name="Picture 4" descr="Chicken image white background.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800" y="3124217"/>
              <a:ext cx="2057400" cy="1702438"/>
            </a:xfrm>
            <a:prstGeom prst="rect">
              <a:avLst/>
            </a:prstGeom>
          </p:spPr>
        </p:pic>
        <p:sp>
          <p:nvSpPr>
            <p:cNvPr id="6" name="TextBox 5"/>
            <p:cNvSpPr txBox="1"/>
            <p:nvPr/>
          </p:nvSpPr>
          <p:spPr>
            <a:xfrm>
              <a:off x="745067" y="2540000"/>
              <a:ext cx="422361" cy="707886"/>
            </a:xfrm>
            <a:prstGeom prst="rect">
              <a:avLst/>
            </a:prstGeom>
            <a:noFill/>
          </p:spPr>
          <p:txBody>
            <a:bodyPr wrap="none" rtlCol="0">
              <a:spAutoFit/>
            </a:bodyPr>
            <a:lstStyle/>
            <a:p>
              <a:r>
                <a:rPr lang="en-US" sz="4000" b="1" dirty="0" smtClean="0"/>
                <a:t>?</a:t>
              </a:r>
              <a:endParaRPr lang="en-US" sz="4000" b="1" dirty="0"/>
            </a:p>
          </p:txBody>
        </p:sp>
      </p:grpSp>
      <p:pic>
        <p:nvPicPr>
          <p:cNvPr id="8" name="Picture 7" descr="regen cartoon 4.tif"/>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0867" y="2199869"/>
            <a:ext cx="3098799" cy="2799687"/>
          </a:xfrm>
          <a:prstGeom prst="rect">
            <a:avLst/>
          </a:prstGeom>
        </p:spPr>
      </p:pic>
      <p:grpSp>
        <p:nvGrpSpPr>
          <p:cNvPr id="11" name="Group 10"/>
          <p:cNvGrpSpPr/>
          <p:nvPr/>
        </p:nvGrpSpPr>
        <p:grpSpPr>
          <a:xfrm>
            <a:off x="3572934" y="2810922"/>
            <a:ext cx="1938866" cy="1010396"/>
            <a:chOff x="3572934" y="3090333"/>
            <a:chExt cx="1938866" cy="1010396"/>
          </a:xfrm>
        </p:grpSpPr>
        <p:sp>
          <p:nvSpPr>
            <p:cNvPr id="9" name="Curved Down Arrow 8"/>
            <p:cNvSpPr/>
            <p:nvPr/>
          </p:nvSpPr>
          <p:spPr>
            <a:xfrm>
              <a:off x="3860800" y="3090333"/>
              <a:ext cx="1651000" cy="440267"/>
            </a:xfrm>
            <a:prstGeom prst="curved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3572934" y="3454398"/>
              <a:ext cx="1456386" cy="646331"/>
            </a:xfrm>
            <a:prstGeom prst="rect">
              <a:avLst/>
            </a:prstGeom>
            <a:noFill/>
          </p:spPr>
          <p:txBody>
            <a:bodyPr wrap="none" rtlCol="0">
              <a:spAutoFit/>
            </a:bodyPr>
            <a:lstStyle/>
            <a:p>
              <a:r>
                <a:rPr lang="en-US" dirty="0" smtClean="0"/>
                <a:t>Drug</a:t>
              </a:r>
            </a:p>
            <a:p>
              <a:r>
                <a:rPr lang="en-US" dirty="0" smtClean="0">
                  <a:solidFill>
                    <a:srgbClr val="44546A"/>
                  </a:solidFill>
                </a:rPr>
                <a:t>combinations</a:t>
              </a:r>
              <a:endParaRPr lang="en-US" dirty="0">
                <a:solidFill>
                  <a:srgbClr val="44546A"/>
                </a:solidFill>
              </a:endParaRPr>
            </a:p>
          </p:txBody>
        </p:sp>
      </p:grpSp>
      <p:grpSp>
        <p:nvGrpSpPr>
          <p:cNvPr id="14" name="Group 13"/>
          <p:cNvGrpSpPr/>
          <p:nvPr/>
        </p:nvGrpSpPr>
        <p:grpSpPr>
          <a:xfrm>
            <a:off x="3572934" y="3793054"/>
            <a:ext cx="1972733" cy="646331"/>
            <a:chOff x="3615267" y="4131734"/>
            <a:chExt cx="1972733" cy="646331"/>
          </a:xfrm>
        </p:grpSpPr>
        <p:sp>
          <p:nvSpPr>
            <p:cNvPr id="12" name="TextBox 11"/>
            <p:cNvSpPr txBox="1"/>
            <p:nvPr/>
          </p:nvSpPr>
          <p:spPr>
            <a:xfrm>
              <a:off x="3615267" y="4131734"/>
              <a:ext cx="1423699" cy="646331"/>
            </a:xfrm>
            <a:prstGeom prst="rect">
              <a:avLst/>
            </a:prstGeom>
            <a:noFill/>
          </p:spPr>
          <p:txBody>
            <a:bodyPr wrap="none" rtlCol="0">
              <a:spAutoFit/>
            </a:bodyPr>
            <a:lstStyle/>
            <a:p>
              <a:r>
                <a:rPr lang="en-US" dirty="0" smtClean="0">
                  <a:solidFill>
                    <a:srgbClr val="44546A"/>
                  </a:solidFill>
                </a:rPr>
                <a:t>Transcription</a:t>
              </a:r>
            </a:p>
            <a:p>
              <a:r>
                <a:rPr lang="en-US" dirty="0" smtClean="0">
                  <a:solidFill>
                    <a:srgbClr val="44546A"/>
                  </a:solidFill>
                </a:rPr>
                <a:t>factors</a:t>
              </a:r>
              <a:endParaRPr lang="en-US" dirty="0">
                <a:solidFill>
                  <a:srgbClr val="44546A"/>
                </a:solidFill>
              </a:endParaRPr>
            </a:p>
          </p:txBody>
        </p:sp>
        <p:sp>
          <p:nvSpPr>
            <p:cNvPr id="13" name="Right Arrow 12"/>
            <p:cNvSpPr/>
            <p:nvPr/>
          </p:nvSpPr>
          <p:spPr>
            <a:xfrm>
              <a:off x="4428067" y="4512732"/>
              <a:ext cx="1159933" cy="194734"/>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TextBox 15"/>
          <p:cNvSpPr txBox="1"/>
          <p:nvPr/>
        </p:nvSpPr>
        <p:spPr>
          <a:xfrm>
            <a:off x="2857354" y="4902184"/>
            <a:ext cx="3429294" cy="523220"/>
          </a:xfrm>
          <a:prstGeom prst="rect">
            <a:avLst/>
          </a:prstGeom>
          <a:noFill/>
        </p:spPr>
        <p:txBody>
          <a:bodyPr wrap="none" rtlCol="0">
            <a:spAutoFit/>
          </a:bodyPr>
          <a:lstStyle/>
          <a:p>
            <a:pPr algn="ctr"/>
            <a:r>
              <a:rPr lang="en-US" sz="2800" dirty="0" smtClean="0"/>
              <a:t>Newborn versus Adult</a:t>
            </a:r>
          </a:p>
        </p:txBody>
      </p:sp>
      <p:sp>
        <p:nvSpPr>
          <p:cNvPr id="17" name="TextBox 16"/>
          <p:cNvSpPr txBox="1"/>
          <p:nvPr/>
        </p:nvSpPr>
        <p:spPr>
          <a:xfrm>
            <a:off x="2684886" y="5427105"/>
            <a:ext cx="3774228" cy="523220"/>
          </a:xfrm>
          <a:prstGeom prst="rect">
            <a:avLst/>
          </a:prstGeom>
          <a:noFill/>
        </p:spPr>
        <p:txBody>
          <a:bodyPr wrap="none" rtlCol="0">
            <a:spAutoFit/>
          </a:bodyPr>
          <a:lstStyle/>
          <a:p>
            <a:pPr algn="ctr"/>
            <a:r>
              <a:rPr lang="en-US" sz="2800" dirty="0"/>
              <a:t>In Culture versus </a:t>
            </a:r>
            <a:r>
              <a:rPr lang="en-US" sz="2800" i="1" dirty="0"/>
              <a:t>In </a:t>
            </a:r>
            <a:r>
              <a:rPr lang="en-US" sz="2800" i="1" dirty="0" smtClean="0"/>
              <a:t>Vivo</a:t>
            </a:r>
            <a:endParaRPr lang="en-US" sz="2800" i="1" dirty="0"/>
          </a:p>
        </p:txBody>
      </p:sp>
    </p:spTree>
    <p:extLst>
      <p:ext uri="{BB962C8B-B14F-4D97-AF65-F5344CB8AC3E}">
        <p14:creationId xmlns:p14="http://schemas.microsoft.com/office/powerpoint/2010/main" val="10282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p:tgtEl>
                                          <p:spTgt spid="14"/>
                                        </p:tgtEl>
                                        <p:attrNameLst>
                                          <p:attrName>ppt_x</p:attrName>
                                        </p:attrNameLst>
                                      </p:cBhvr>
                                      <p:tavLst>
                                        <p:tav tm="0">
                                          <p:val>
                                            <p:strVal val="#ppt_x-#ppt_w*1.125000"/>
                                          </p:val>
                                        </p:tav>
                                        <p:tav tm="100000">
                                          <p:val>
                                            <p:strVal val="#ppt_x"/>
                                          </p:val>
                                        </p:tav>
                                      </p:tavLst>
                                    </p:anim>
                                    <p:animEffect transition="in" filter="wipe(right)">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ssolv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14866" y="1547088"/>
            <a:ext cx="4040188" cy="682433"/>
          </a:xfrm>
        </p:spPr>
        <p:txBody>
          <a:bodyPr/>
          <a:lstStyle/>
          <a:p>
            <a:r>
              <a:rPr lang="en-US" dirty="0" smtClean="0">
                <a:solidFill>
                  <a:schemeClr val="tx1"/>
                </a:solidFill>
              </a:rPr>
              <a:t>URMC</a:t>
            </a:r>
            <a:endParaRPr lang="en-US" dirty="0">
              <a:solidFill>
                <a:schemeClr val="tx1"/>
              </a:solidFill>
            </a:endParaRPr>
          </a:p>
        </p:txBody>
      </p:sp>
      <p:sp>
        <p:nvSpPr>
          <p:cNvPr id="6" name="Content Placeholder 5"/>
          <p:cNvSpPr>
            <a:spLocks noGrp="1"/>
          </p:cNvSpPr>
          <p:nvPr>
            <p:ph sz="half" idx="2"/>
          </p:nvPr>
        </p:nvSpPr>
        <p:spPr>
          <a:xfrm>
            <a:off x="414866" y="2169931"/>
            <a:ext cx="4040188" cy="3274149"/>
          </a:xfrm>
        </p:spPr>
        <p:txBody>
          <a:bodyPr>
            <a:noAutofit/>
          </a:bodyPr>
          <a:lstStyle/>
          <a:p>
            <a:pPr>
              <a:spcBef>
                <a:spcPts val="0"/>
              </a:spcBef>
            </a:pPr>
            <a:r>
              <a:rPr lang="en-US" sz="1800" dirty="0" smtClean="0">
                <a:solidFill>
                  <a:srgbClr val="44546A"/>
                </a:solidFill>
              </a:rPr>
              <a:t>Jingyuan Zhang</a:t>
            </a:r>
          </a:p>
          <a:p>
            <a:pPr>
              <a:spcBef>
                <a:spcPts val="0"/>
              </a:spcBef>
            </a:pPr>
            <a:r>
              <a:rPr lang="en-US" sz="1800" dirty="0" smtClean="0">
                <a:solidFill>
                  <a:srgbClr val="44546A"/>
                </a:solidFill>
              </a:rPr>
              <a:t>Holly </a:t>
            </a:r>
            <a:r>
              <a:rPr lang="en-US" sz="1800" dirty="0" err="1" smtClean="0">
                <a:solidFill>
                  <a:srgbClr val="44546A"/>
                </a:solidFill>
              </a:rPr>
              <a:t>Beaulac</a:t>
            </a:r>
            <a:endParaRPr lang="en-US" sz="1800" dirty="0" smtClean="0">
              <a:solidFill>
                <a:srgbClr val="44546A"/>
              </a:solidFill>
            </a:endParaRPr>
          </a:p>
          <a:p>
            <a:pPr>
              <a:spcBef>
                <a:spcPts val="0"/>
              </a:spcBef>
            </a:pPr>
            <a:r>
              <a:rPr lang="en-US" sz="1800" dirty="0" err="1" smtClean="0">
                <a:solidFill>
                  <a:srgbClr val="44546A"/>
                </a:solidFill>
              </a:rPr>
              <a:t>Jiatong</a:t>
            </a:r>
            <a:r>
              <a:rPr lang="en-US" sz="1800" dirty="0" smtClean="0">
                <a:solidFill>
                  <a:srgbClr val="44546A"/>
                </a:solidFill>
              </a:rPr>
              <a:t> Liu</a:t>
            </a:r>
          </a:p>
          <a:p>
            <a:pPr>
              <a:spcBef>
                <a:spcPts val="0"/>
              </a:spcBef>
            </a:pPr>
            <a:r>
              <a:rPr lang="en-US" sz="1800" dirty="0">
                <a:solidFill>
                  <a:srgbClr val="44546A"/>
                </a:solidFill>
              </a:rPr>
              <a:t>Steve Paquette </a:t>
            </a:r>
            <a:endParaRPr lang="en-US" sz="1800" dirty="0" smtClean="0">
              <a:solidFill>
                <a:srgbClr val="44546A"/>
              </a:solidFill>
            </a:endParaRPr>
          </a:p>
          <a:p>
            <a:pPr>
              <a:spcBef>
                <a:spcPts val="0"/>
              </a:spcBef>
            </a:pPr>
            <a:r>
              <a:rPr lang="en-US" sz="1800" dirty="0" smtClean="0">
                <a:solidFill>
                  <a:srgbClr val="44546A"/>
                </a:solidFill>
              </a:rPr>
              <a:t>Felicia Gilels</a:t>
            </a:r>
          </a:p>
          <a:p>
            <a:pPr>
              <a:spcBef>
                <a:spcPts val="0"/>
              </a:spcBef>
            </a:pPr>
            <a:r>
              <a:rPr lang="en-US" sz="1800" dirty="0" smtClean="0">
                <a:solidFill>
                  <a:srgbClr val="44546A"/>
                </a:solidFill>
              </a:rPr>
              <a:t>Sally Patel</a:t>
            </a:r>
          </a:p>
          <a:p>
            <a:pPr>
              <a:spcBef>
                <a:spcPts val="0"/>
              </a:spcBef>
            </a:pPr>
            <a:r>
              <a:rPr lang="en-US" sz="1800" dirty="0" smtClean="0">
                <a:solidFill>
                  <a:srgbClr val="44546A"/>
                </a:solidFill>
              </a:rPr>
              <a:t>Brooke Burgess</a:t>
            </a:r>
          </a:p>
          <a:p>
            <a:pPr>
              <a:spcBef>
                <a:spcPts val="0"/>
              </a:spcBef>
            </a:pPr>
            <a:r>
              <a:rPr lang="en-US" sz="1800" dirty="0" smtClean="0">
                <a:solidFill>
                  <a:srgbClr val="44546A"/>
                </a:solidFill>
              </a:rPr>
              <a:t>Luoying Yang</a:t>
            </a:r>
          </a:p>
          <a:p>
            <a:pPr>
              <a:spcBef>
                <a:spcPts val="0"/>
              </a:spcBef>
            </a:pPr>
            <a:r>
              <a:rPr lang="en-US" sz="1800" dirty="0" smtClean="0">
                <a:solidFill>
                  <a:srgbClr val="44546A"/>
                </a:solidFill>
              </a:rPr>
              <a:t>Gavin Jenkins</a:t>
            </a:r>
          </a:p>
          <a:p>
            <a:pPr>
              <a:spcBef>
                <a:spcPts val="0"/>
              </a:spcBef>
            </a:pPr>
            <a:r>
              <a:rPr lang="en-US" sz="1800" dirty="0" smtClean="0">
                <a:solidFill>
                  <a:srgbClr val="44546A"/>
                </a:solidFill>
              </a:rPr>
              <a:t>Aaron </a:t>
            </a:r>
            <a:r>
              <a:rPr lang="en-US" sz="1800" dirty="0" err="1" smtClean="0">
                <a:solidFill>
                  <a:srgbClr val="44546A"/>
                </a:solidFill>
              </a:rPr>
              <a:t>Rushdeen</a:t>
            </a:r>
            <a:endParaRPr lang="en-US" sz="1800" dirty="0" smtClean="0">
              <a:solidFill>
                <a:srgbClr val="44546A"/>
              </a:solidFill>
            </a:endParaRPr>
          </a:p>
          <a:p>
            <a:pPr>
              <a:spcBef>
                <a:spcPts val="0"/>
              </a:spcBef>
            </a:pPr>
            <a:r>
              <a:rPr lang="en-US" sz="1800" dirty="0" smtClean="0">
                <a:solidFill>
                  <a:srgbClr val="44546A"/>
                </a:solidFill>
              </a:rPr>
              <a:t>Kwanza Warren</a:t>
            </a:r>
          </a:p>
          <a:p>
            <a:pPr>
              <a:spcBef>
                <a:spcPts val="0"/>
              </a:spcBef>
            </a:pPr>
            <a:r>
              <a:rPr lang="en-US" sz="1800" dirty="0" smtClean="0">
                <a:solidFill>
                  <a:srgbClr val="44546A"/>
                </a:solidFill>
              </a:rPr>
              <a:t>Lisa Shah</a:t>
            </a:r>
          </a:p>
          <a:p>
            <a:pPr>
              <a:spcBef>
                <a:spcPts val="0"/>
              </a:spcBef>
            </a:pPr>
            <a:r>
              <a:rPr lang="en-US" sz="1800" dirty="0" smtClean="0">
                <a:solidFill>
                  <a:srgbClr val="44546A"/>
                </a:solidFill>
              </a:rPr>
              <a:t>Nancy </a:t>
            </a:r>
            <a:r>
              <a:rPr lang="en-US" sz="1800" dirty="0" err="1" smtClean="0">
                <a:solidFill>
                  <a:srgbClr val="44546A"/>
                </a:solidFill>
              </a:rPr>
              <a:t>Bansbach</a:t>
            </a:r>
            <a:endParaRPr lang="en-US" sz="1800" dirty="0" smtClean="0">
              <a:solidFill>
                <a:srgbClr val="44546A"/>
              </a:solidFill>
            </a:endParaRPr>
          </a:p>
          <a:p>
            <a:pPr>
              <a:spcBef>
                <a:spcPts val="0"/>
              </a:spcBef>
            </a:pPr>
            <a:endParaRPr lang="en-US" sz="1800" dirty="0">
              <a:solidFill>
                <a:srgbClr val="44546A"/>
              </a:solidFill>
            </a:endParaRPr>
          </a:p>
        </p:txBody>
      </p:sp>
      <p:sp>
        <p:nvSpPr>
          <p:cNvPr id="7" name="Text Placeholder 6"/>
          <p:cNvSpPr>
            <a:spLocks noGrp="1"/>
          </p:cNvSpPr>
          <p:nvPr>
            <p:ph type="body" sz="quarter" idx="3"/>
          </p:nvPr>
        </p:nvSpPr>
        <p:spPr>
          <a:xfrm>
            <a:off x="5016737" y="1574904"/>
            <a:ext cx="4041775" cy="639762"/>
          </a:xfrm>
        </p:spPr>
        <p:txBody>
          <a:bodyPr/>
          <a:lstStyle/>
          <a:p>
            <a:r>
              <a:rPr lang="en-US" dirty="0" smtClean="0"/>
              <a:t>Colleagues</a:t>
            </a:r>
            <a:endParaRPr lang="en-US" dirty="0"/>
          </a:p>
        </p:txBody>
      </p:sp>
      <p:sp>
        <p:nvSpPr>
          <p:cNvPr id="8" name="Content Placeholder 7"/>
          <p:cNvSpPr>
            <a:spLocks noGrp="1"/>
          </p:cNvSpPr>
          <p:nvPr>
            <p:ph sz="quarter" idx="4"/>
          </p:nvPr>
        </p:nvSpPr>
        <p:spPr>
          <a:xfrm>
            <a:off x="5016737" y="2214665"/>
            <a:ext cx="3223113" cy="2959694"/>
          </a:xfrm>
        </p:spPr>
        <p:txBody>
          <a:bodyPr>
            <a:normAutofit/>
          </a:bodyPr>
          <a:lstStyle/>
          <a:p>
            <a:pPr>
              <a:spcBef>
                <a:spcPts val="0"/>
              </a:spcBef>
            </a:pPr>
            <a:r>
              <a:rPr lang="en-US" sz="1800" dirty="0">
                <a:solidFill>
                  <a:srgbClr val="44546A"/>
                </a:solidFill>
              </a:rPr>
              <a:t>Lin Gan</a:t>
            </a:r>
          </a:p>
          <a:p>
            <a:pPr>
              <a:spcBef>
                <a:spcPts val="0"/>
              </a:spcBef>
            </a:pPr>
            <a:r>
              <a:rPr lang="en-US" sz="1800" dirty="0">
                <a:solidFill>
                  <a:srgbClr val="44546A"/>
                </a:solidFill>
              </a:rPr>
              <a:t>Ken Henry</a:t>
            </a:r>
          </a:p>
          <a:p>
            <a:pPr>
              <a:spcBef>
                <a:spcPts val="0"/>
              </a:spcBef>
            </a:pPr>
            <a:r>
              <a:rPr lang="en-US" sz="1800" dirty="0">
                <a:solidFill>
                  <a:srgbClr val="44546A"/>
                </a:solidFill>
              </a:rPr>
              <a:t>Chris Holt</a:t>
            </a:r>
          </a:p>
          <a:p>
            <a:pPr>
              <a:spcBef>
                <a:spcPts val="0"/>
              </a:spcBef>
            </a:pPr>
            <a:r>
              <a:rPr lang="en-US" sz="1800" dirty="0" smtClean="0">
                <a:solidFill>
                  <a:srgbClr val="44546A"/>
                </a:solidFill>
              </a:rPr>
              <a:t>Amy Kiernan</a:t>
            </a:r>
          </a:p>
          <a:p>
            <a:pPr>
              <a:spcBef>
                <a:spcPts val="0"/>
              </a:spcBef>
            </a:pPr>
            <a:r>
              <a:rPr lang="en-US" sz="1800" dirty="0" smtClean="0">
                <a:solidFill>
                  <a:srgbClr val="44546A"/>
                </a:solidFill>
              </a:rPr>
              <a:t>Rick Libby</a:t>
            </a:r>
          </a:p>
          <a:p>
            <a:pPr>
              <a:spcBef>
                <a:spcPts val="0"/>
              </a:spcBef>
            </a:pPr>
            <a:r>
              <a:rPr lang="en-US" sz="1800" dirty="0" smtClean="0">
                <a:solidFill>
                  <a:srgbClr val="44546A"/>
                </a:solidFill>
              </a:rPr>
              <a:t>Anne Luebke</a:t>
            </a:r>
          </a:p>
          <a:p>
            <a:pPr>
              <a:spcBef>
                <a:spcPts val="0"/>
              </a:spcBef>
            </a:pPr>
            <a:r>
              <a:rPr lang="en-US" sz="1800" dirty="0" smtClean="0">
                <a:solidFill>
                  <a:srgbClr val="44546A"/>
                </a:solidFill>
              </a:rPr>
              <a:t>Jonelle Mattiacio</a:t>
            </a:r>
          </a:p>
          <a:p>
            <a:pPr>
              <a:spcBef>
                <a:spcPts val="0"/>
              </a:spcBef>
            </a:pPr>
            <a:r>
              <a:rPr lang="en-US" sz="1800" dirty="0">
                <a:solidFill>
                  <a:srgbClr val="44546A"/>
                </a:solidFill>
              </a:rPr>
              <a:t>Jenny </a:t>
            </a:r>
            <a:r>
              <a:rPr lang="en-US" sz="1800" dirty="0" smtClean="0">
                <a:solidFill>
                  <a:srgbClr val="44546A"/>
                </a:solidFill>
              </a:rPr>
              <a:t>Stone </a:t>
            </a:r>
            <a:endParaRPr lang="en-US" sz="1800" dirty="0">
              <a:solidFill>
                <a:srgbClr val="44546A"/>
              </a:solidFill>
            </a:endParaRPr>
          </a:p>
          <a:p>
            <a:pPr>
              <a:spcBef>
                <a:spcPts val="0"/>
              </a:spcBef>
            </a:pPr>
            <a:r>
              <a:rPr lang="en-US" sz="1800" dirty="0" err="1" smtClean="0">
                <a:solidFill>
                  <a:srgbClr val="44546A"/>
                </a:solidFill>
              </a:rPr>
              <a:t>Jian</a:t>
            </a:r>
            <a:r>
              <a:rPr lang="en-US" sz="1800" dirty="0" smtClean="0">
                <a:solidFill>
                  <a:srgbClr val="44546A"/>
                </a:solidFill>
              </a:rPr>
              <a:t> </a:t>
            </a:r>
            <a:r>
              <a:rPr lang="en-US" sz="1800" dirty="0" err="1" smtClean="0">
                <a:solidFill>
                  <a:srgbClr val="44546A"/>
                </a:solidFill>
              </a:rPr>
              <a:t>Zuo</a:t>
            </a:r>
            <a:r>
              <a:rPr lang="en-US" sz="1800" dirty="0" smtClean="0">
                <a:solidFill>
                  <a:srgbClr val="44546A"/>
                </a:solidFill>
              </a:rPr>
              <a:t> </a:t>
            </a:r>
          </a:p>
        </p:txBody>
      </p:sp>
      <p:sp>
        <p:nvSpPr>
          <p:cNvPr id="9" name="Text Placeholder 6"/>
          <p:cNvSpPr txBox="1">
            <a:spLocks/>
          </p:cNvSpPr>
          <p:nvPr/>
        </p:nvSpPr>
        <p:spPr>
          <a:xfrm>
            <a:off x="5016737" y="5121522"/>
            <a:ext cx="4041775" cy="496890"/>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smtClean="0"/>
              <a:t>MEEI</a:t>
            </a:r>
            <a:endParaRPr lang="en-US" dirty="0"/>
          </a:p>
        </p:txBody>
      </p:sp>
      <p:sp>
        <p:nvSpPr>
          <p:cNvPr id="10" name="Content Placeholder 7"/>
          <p:cNvSpPr txBox="1">
            <a:spLocks/>
          </p:cNvSpPr>
          <p:nvPr/>
        </p:nvSpPr>
        <p:spPr>
          <a:xfrm>
            <a:off x="5016737" y="5566543"/>
            <a:ext cx="3223113" cy="119577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a:spcBef>
                <a:spcPts val="0"/>
              </a:spcBef>
            </a:pPr>
            <a:r>
              <a:rPr lang="en-US" sz="1800" dirty="0" err="1" smtClean="0">
                <a:solidFill>
                  <a:srgbClr val="44546A"/>
                </a:solidFill>
              </a:rPr>
              <a:t>Quan</a:t>
            </a:r>
            <a:r>
              <a:rPr lang="en-US" sz="1800" dirty="0" smtClean="0">
                <a:solidFill>
                  <a:srgbClr val="44546A"/>
                </a:solidFill>
              </a:rPr>
              <a:t> Wang</a:t>
            </a:r>
          </a:p>
          <a:p>
            <a:pPr>
              <a:spcBef>
                <a:spcPts val="0"/>
              </a:spcBef>
            </a:pPr>
            <a:r>
              <a:rPr lang="en-US" sz="1800" dirty="0" err="1" smtClean="0">
                <a:solidFill>
                  <a:srgbClr val="44546A"/>
                </a:solidFill>
              </a:rPr>
              <a:t>Dunia</a:t>
            </a:r>
            <a:r>
              <a:rPr lang="en-US" sz="1800" dirty="0" smtClean="0">
                <a:solidFill>
                  <a:srgbClr val="44546A"/>
                </a:solidFill>
              </a:rPr>
              <a:t> Abdul-Aziz</a:t>
            </a:r>
          </a:p>
          <a:p>
            <a:pPr>
              <a:spcBef>
                <a:spcPts val="0"/>
              </a:spcBef>
            </a:pPr>
            <a:r>
              <a:rPr lang="en-US" sz="1800" dirty="0" smtClean="0">
                <a:solidFill>
                  <a:srgbClr val="44546A"/>
                </a:solidFill>
              </a:rPr>
              <a:t>Albert Edge</a:t>
            </a:r>
            <a:endParaRPr lang="en-US" sz="1800" dirty="0">
              <a:solidFill>
                <a:srgbClr val="44546A"/>
              </a:solidFill>
            </a:endParaRPr>
          </a:p>
        </p:txBody>
      </p:sp>
      <p:sp>
        <p:nvSpPr>
          <p:cNvPr id="11" name="Text Placeholder 6"/>
          <p:cNvSpPr txBox="1">
            <a:spLocks/>
          </p:cNvSpPr>
          <p:nvPr/>
        </p:nvSpPr>
        <p:spPr>
          <a:xfrm>
            <a:off x="414866" y="5367426"/>
            <a:ext cx="4041775" cy="639762"/>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smtClean="0"/>
              <a:t>Funding</a:t>
            </a:r>
            <a:endParaRPr lang="en-US" dirty="0"/>
          </a:p>
        </p:txBody>
      </p:sp>
      <p:sp>
        <p:nvSpPr>
          <p:cNvPr id="12" name="Content Placeholder 7"/>
          <p:cNvSpPr txBox="1">
            <a:spLocks/>
          </p:cNvSpPr>
          <p:nvPr/>
        </p:nvSpPr>
        <p:spPr>
          <a:xfrm>
            <a:off x="414866" y="6007188"/>
            <a:ext cx="4041775" cy="8000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a:spcBef>
                <a:spcPts val="0"/>
              </a:spcBef>
            </a:pPr>
            <a:r>
              <a:rPr lang="en-US" sz="1800" dirty="0" smtClean="0">
                <a:solidFill>
                  <a:srgbClr val="44546A"/>
                </a:solidFill>
              </a:rPr>
              <a:t>NIH R01 DC014089 (AE)</a:t>
            </a:r>
          </a:p>
          <a:p>
            <a:pPr>
              <a:spcBef>
                <a:spcPts val="0"/>
              </a:spcBef>
            </a:pPr>
            <a:r>
              <a:rPr lang="en-US" sz="1800" dirty="0" smtClean="0">
                <a:solidFill>
                  <a:srgbClr val="44546A"/>
                </a:solidFill>
              </a:rPr>
              <a:t>NIH R01 DC014261 (PW)</a:t>
            </a:r>
            <a:endParaRPr lang="en-US" sz="1800" dirty="0">
              <a:solidFill>
                <a:srgbClr val="44546A"/>
              </a:solidFill>
            </a:endParaRP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9222335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Repair of damaged cells may be as important as regeneration</a:t>
            </a:r>
            <a:endParaRPr lang="en-US" sz="3200" dirty="0"/>
          </a:p>
        </p:txBody>
      </p:sp>
      <p:sp>
        <p:nvSpPr>
          <p:cNvPr id="5" name="TextBox 4"/>
          <p:cNvSpPr txBox="1"/>
          <p:nvPr/>
        </p:nvSpPr>
        <p:spPr>
          <a:xfrm>
            <a:off x="79116" y="6488668"/>
            <a:ext cx="3739124" cy="369332"/>
          </a:xfrm>
          <a:prstGeom prst="rect">
            <a:avLst/>
          </a:prstGeom>
          <a:noFill/>
        </p:spPr>
        <p:txBody>
          <a:bodyPr wrap="none" rtlCol="0">
            <a:spAutoFit/>
          </a:bodyPr>
          <a:lstStyle/>
          <a:p>
            <a:r>
              <a:rPr lang="en-US" dirty="0" err="1" smtClean="0"/>
              <a:t>Cotanche</a:t>
            </a:r>
            <a:r>
              <a:rPr lang="en-US" dirty="0" smtClean="0"/>
              <a:t>, Hearing Research 1987</a:t>
            </a:r>
            <a:endParaRPr lang="en-US" dirty="0"/>
          </a:p>
        </p:txBody>
      </p:sp>
      <p:pic>
        <p:nvPicPr>
          <p:cNvPr id="7" name="Picture 6" descr="noise regen 1.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260" y="2445914"/>
            <a:ext cx="2681967" cy="1966172"/>
          </a:xfrm>
          <a:prstGeom prst="rect">
            <a:avLst/>
          </a:prstGeom>
        </p:spPr>
      </p:pic>
      <p:pic>
        <p:nvPicPr>
          <p:cNvPr id="8" name="Picture 7" descr="noise regen 2.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6486" y="2445914"/>
            <a:ext cx="2681967" cy="1966172"/>
          </a:xfrm>
          <a:prstGeom prst="rect">
            <a:avLst/>
          </a:prstGeom>
        </p:spPr>
      </p:pic>
      <p:pic>
        <p:nvPicPr>
          <p:cNvPr id="9" name="Picture 8" descr="noise regen 3.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0712" y="2427793"/>
            <a:ext cx="2691028" cy="2002415"/>
          </a:xfrm>
          <a:prstGeom prst="rect">
            <a:avLst/>
          </a:prstGeom>
        </p:spPr>
      </p:pic>
      <p:sp>
        <p:nvSpPr>
          <p:cNvPr id="10" name="TextBox 9"/>
          <p:cNvSpPr txBox="1"/>
          <p:nvPr/>
        </p:nvSpPr>
        <p:spPr>
          <a:xfrm>
            <a:off x="1019473" y="1925517"/>
            <a:ext cx="1176825" cy="461665"/>
          </a:xfrm>
          <a:prstGeom prst="rect">
            <a:avLst/>
          </a:prstGeom>
          <a:noFill/>
        </p:spPr>
        <p:txBody>
          <a:bodyPr wrap="none" rtlCol="0">
            <a:spAutoFit/>
          </a:bodyPr>
          <a:lstStyle/>
          <a:p>
            <a:pPr algn="ctr"/>
            <a:r>
              <a:rPr lang="en-US" sz="2400" dirty="0" smtClean="0">
                <a:solidFill>
                  <a:srgbClr val="FCF4C7"/>
                </a:solidFill>
              </a:rPr>
              <a:t>Control</a:t>
            </a:r>
            <a:endParaRPr lang="en-US" sz="2400" dirty="0">
              <a:solidFill>
                <a:srgbClr val="FCF4C7"/>
              </a:solidFill>
            </a:endParaRPr>
          </a:p>
        </p:txBody>
      </p:sp>
      <p:sp>
        <p:nvSpPr>
          <p:cNvPr id="11" name="TextBox 10"/>
          <p:cNvSpPr txBox="1"/>
          <p:nvPr/>
        </p:nvSpPr>
        <p:spPr>
          <a:xfrm>
            <a:off x="4111127" y="1925517"/>
            <a:ext cx="937576" cy="461665"/>
          </a:xfrm>
          <a:prstGeom prst="rect">
            <a:avLst/>
          </a:prstGeom>
          <a:noFill/>
        </p:spPr>
        <p:txBody>
          <a:bodyPr wrap="none" rtlCol="0">
            <a:spAutoFit/>
          </a:bodyPr>
          <a:lstStyle/>
          <a:p>
            <a:pPr algn="ctr"/>
            <a:r>
              <a:rPr lang="en-US" sz="2400" dirty="0">
                <a:solidFill>
                  <a:srgbClr val="FCF4C7"/>
                </a:solidFill>
              </a:rPr>
              <a:t>1</a:t>
            </a:r>
            <a:r>
              <a:rPr lang="en-US" sz="2400" dirty="0" smtClean="0">
                <a:solidFill>
                  <a:srgbClr val="FCF4C7"/>
                </a:solidFill>
              </a:rPr>
              <a:t> day</a:t>
            </a:r>
            <a:endParaRPr lang="en-US" sz="2400" dirty="0">
              <a:solidFill>
                <a:srgbClr val="FCF4C7"/>
              </a:solidFill>
            </a:endParaRPr>
          </a:p>
        </p:txBody>
      </p:sp>
      <p:sp>
        <p:nvSpPr>
          <p:cNvPr id="12" name="TextBox 11"/>
          <p:cNvSpPr txBox="1"/>
          <p:nvPr/>
        </p:nvSpPr>
        <p:spPr>
          <a:xfrm>
            <a:off x="7001874" y="1925517"/>
            <a:ext cx="1108747" cy="461665"/>
          </a:xfrm>
          <a:prstGeom prst="rect">
            <a:avLst/>
          </a:prstGeom>
          <a:noFill/>
        </p:spPr>
        <p:txBody>
          <a:bodyPr wrap="none" rtlCol="0">
            <a:spAutoFit/>
          </a:bodyPr>
          <a:lstStyle/>
          <a:p>
            <a:pPr algn="ctr"/>
            <a:r>
              <a:rPr lang="en-US" sz="2400" dirty="0" smtClean="0">
                <a:solidFill>
                  <a:srgbClr val="FCF4C7"/>
                </a:solidFill>
              </a:rPr>
              <a:t>10 day</a:t>
            </a:r>
            <a:endParaRPr lang="en-US" sz="2400" dirty="0">
              <a:solidFill>
                <a:srgbClr val="FCF4C7"/>
              </a:solidFill>
            </a:endParaRPr>
          </a:p>
        </p:txBody>
      </p:sp>
    </p:spTree>
    <p:extLst>
      <p:ext uri="{BB962C8B-B14F-4D97-AF65-F5344CB8AC3E}">
        <p14:creationId xmlns:p14="http://schemas.microsoft.com/office/powerpoint/2010/main" val="4173066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393826"/>
            <a:ext cx="7886700" cy="1325563"/>
          </a:xfrm>
        </p:spPr>
        <p:txBody>
          <a:bodyPr>
            <a:normAutofit/>
          </a:bodyPr>
          <a:lstStyle/>
          <a:p>
            <a:r>
              <a:rPr lang="en-US" sz="2800" dirty="0" smtClean="0"/>
              <a:t>Acquired Hearing Loss</a:t>
            </a:r>
            <a:endParaRPr lang="en-US" sz="2800" dirty="0"/>
          </a:p>
        </p:txBody>
      </p:sp>
      <p:grpSp>
        <p:nvGrpSpPr>
          <p:cNvPr id="11" name="Group 10"/>
          <p:cNvGrpSpPr/>
          <p:nvPr/>
        </p:nvGrpSpPr>
        <p:grpSpPr>
          <a:xfrm>
            <a:off x="177033" y="2424583"/>
            <a:ext cx="3755782" cy="3242785"/>
            <a:chOff x="185544" y="2319703"/>
            <a:chExt cx="3755782" cy="3242785"/>
          </a:xfrm>
        </p:grpSpPr>
        <p:pic>
          <p:nvPicPr>
            <p:cNvPr id="5" name="Picture 4" descr="Chemo lad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44" y="2319703"/>
              <a:ext cx="3755782" cy="2356915"/>
            </a:xfrm>
            <a:prstGeom prst="rect">
              <a:avLst/>
            </a:prstGeom>
          </p:spPr>
        </p:pic>
        <p:sp>
          <p:nvSpPr>
            <p:cNvPr id="8" name="TextBox 7"/>
            <p:cNvSpPr txBox="1"/>
            <p:nvPr/>
          </p:nvSpPr>
          <p:spPr>
            <a:xfrm>
              <a:off x="955324" y="4731491"/>
              <a:ext cx="2045452" cy="830997"/>
            </a:xfrm>
            <a:prstGeom prst="rect">
              <a:avLst/>
            </a:prstGeom>
            <a:noFill/>
          </p:spPr>
          <p:txBody>
            <a:bodyPr wrap="none" rtlCol="0">
              <a:spAutoFit/>
            </a:bodyPr>
            <a:lstStyle/>
            <a:p>
              <a:r>
                <a:rPr lang="en-US" sz="2400" dirty="0" smtClean="0">
                  <a:solidFill>
                    <a:srgbClr val="44546A"/>
                  </a:solidFill>
                </a:rPr>
                <a:t>Chemotherapy</a:t>
              </a:r>
            </a:p>
            <a:p>
              <a:r>
                <a:rPr lang="en-US" sz="2400" dirty="0" smtClean="0">
                  <a:solidFill>
                    <a:srgbClr val="44546A"/>
                  </a:solidFill>
                </a:rPr>
                <a:t>Antibiotics</a:t>
              </a:r>
              <a:endParaRPr lang="en-US" sz="2400" dirty="0">
                <a:solidFill>
                  <a:srgbClr val="44546A"/>
                </a:solidFill>
              </a:endParaRPr>
            </a:p>
          </p:txBody>
        </p:sp>
      </p:grpSp>
      <p:grpSp>
        <p:nvGrpSpPr>
          <p:cNvPr id="15" name="Group 14"/>
          <p:cNvGrpSpPr/>
          <p:nvPr/>
        </p:nvGrpSpPr>
        <p:grpSpPr>
          <a:xfrm>
            <a:off x="6610053" y="2424583"/>
            <a:ext cx="2356915" cy="3519784"/>
            <a:chOff x="6234922" y="2043583"/>
            <a:chExt cx="2356915" cy="3519784"/>
          </a:xfrm>
        </p:grpSpPr>
        <p:pic>
          <p:nvPicPr>
            <p:cNvPr id="6" name="Picture 5" descr="Mumps kid.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4922" y="2043583"/>
              <a:ext cx="2356915" cy="2356915"/>
            </a:xfrm>
            <a:prstGeom prst="rect">
              <a:avLst/>
            </a:prstGeom>
          </p:spPr>
        </p:pic>
        <p:sp>
          <p:nvSpPr>
            <p:cNvPr id="9" name="TextBox 8"/>
            <p:cNvSpPr txBox="1"/>
            <p:nvPr/>
          </p:nvSpPr>
          <p:spPr>
            <a:xfrm>
              <a:off x="6444308" y="4455371"/>
              <a:ext cx="1982271" cy="1107996"/>
            </a:xfrm>
            <a:prstGeom prst="rect">
              <a:avLst/>
            </a:prstGeom>
            <a:noFill/>
          </p:spPr>
          <p:txBody>
            <a:bodyPr wrap="none" rtlCol="0">
              <a:spAutoFit/>
            </a:bodyPr>
            <a:lstStyle/>
            <a:p>
              <a:r>
                <a:rPr lang="en-US" sz="2200" dirty="0" smtClean="0">
                  <a:solidFill>
                    <a:srgbClr val="44546A"/>
                  </a:solidFill>
                </a:rPr>
                <a:t>HIV         (~30%)</a:t>
              </a:r>
            </a:p>
            <a:p>
              <a:r>
                <a:rPr lang="en-US" sz="2200" dirty="0" smtClean="0">
                  <a:solidFill>
                    <a:srgbClr val="44546A"/>
                  </a:solidFill>
                </a:rPr>
                <a:t>Mumps  (&lt; 4%)</a:t>
              </a:r>
            </a:p>
            <a:p>
              <a:r>
                <a:rPr lang="en-US" sz="2200" dirty="0" smtClean="0">
                  <a:solidFill>
                    <a:srgbClr val="44546A"/>
                  </a:solidFill>
                </a:rPr>
                <a:t>Measles (&lt; 3%)</a:t>
              </a:r>
              <a:endParaRPr lang="en-US" sz="2200" dirty="0">
                <a:solidFill>
                  <a:srgbClr val="44546A"/>
                </a:solidFill>
              </a:endParaRPr>
            </a:p>
          </p:txBody>
        </p:sp>
      </p:grpSp>
      <p:grpSp>
        <p:nvGrpSpPr>
          <p:cNvPr id="13" name="Group 12"/>
          <p:cNvGrpSpPr/>
          <p:nvPr/>
        </p:nvGrpSpPr>
        <p:grpSpPr>
          <a:xfrm>
            <a:off x="4109848" y="2424583"/>
            <a:ext cx="2306149" cy="2871433"/>
            <a:chOff x="6662576" y="2321723"/>
            <a:chExt cx="2306149" cy="2871433"/>
          </a:xfrm>
        </p:grpSpPr>
        <p:pic>
          <p:nvPicPr>
            <p:cNvPr id="7" name="Picture 6" descr="Soldi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9600" y="2321723"/>
              <a:ext cx="2289125" cy="2367673"/>
            </a:xfrm>
            <a:prstGeom prst="rect">
              <a:avLst/>
            </a:prstGeom>
          </p:spPr>
        </p:pic>
        <p:sp>
          <p:nvSpPr>
            <p:cNvPr id="10" name="TextBox 9"/>
            <p:cNvSpPr txBox="1"/>
            <p:nvPr/>
          </p:nvSpPr>
          <p:spPr>
            <a:xfrm>
              <a:off x="6662576" y="4731491"/>
              <a:ext cx="2112327" cy="461665"/>
            </a:xfrm>
            <a:prstGeom prst="rect">
              <a:avLst/>
            </a:prstGeom>
            <a:noFill/>
          </p:spPr>
          <p:txBody>
            <a:bodyPr wrap="none" rtlCol="0">
              <a:spAutoFit/>
            </a:bodyPr>
            <a:lstStyle/>
            <a:p>
              <a:pPr algn="ctr"/>
              <a:r>
                <a:rPr lang="en-US" sz="2400" dirty="0" smtClean="0">
                  <a:solidFill>
                    <a:srgbClr val="44546A"/>
                  </a:solidFill>
                </a:rPr>
                <a:t>Noise exposure</a:t>
              </a:r>
              <a:endParaRPr lang="en-US" sz="2400" dirty="0">
                <a:solidFill>
                  <a:srgbClr val="44546A"/>
                </a:solidFill>
              </a:endParaRPr>
            </a:p>
          </p:txBody>
        </p:sp>
      </p:grpSp>
    </p:spTree>
    <p:extLst>
      <p:ext uri="{BB962C8B-B14F-4D97-AF65-F5344CB8AC3E}">
        <p14:creationId xmlns:p14="http://schemas.microsoft.com/office/powerpoint/2010/main" val="180349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1749427"/>
            <a:ext cx="7886700" cy="638174"/>
          </a:xfrm>
        </p:spPr>
        <p:txBody>
          <a:bodyPr>
            <a:noAutofit/>
          </a:bodyPr>
          <a:lstStyle/>
          <a:p>
            <a:r>
              <a:rPr lang="en-US" sz="2800" dirty="0" smtClean="0"/>
              <a:t>Mammals don’t regenerate lost cochlear cells</a:t>
            </a:r>
            <a:endParaRPr lang="en-US" sz="2800" dirty="0"/>
          </a:p>
        </p:txBody>
      </p:sp>
      <p:sp>
        <p:nvSpPr>
          <p:cNvPr id="4" name="TextBox 3"/>
          <p:cNvSpPr txBox="1"/>
          <p:nvPr/>
        </p:nvSpPr>
        <p:spPr>
          <a:xfrm>
            <a:off x="5186844" y="2389591"/>
            <a:ext cx="1620356" cy="1015663"/>
          </a:xfrm>
          <a:prstGeom prst="rect">
            <a:avLst/>
          </a:prstGeom>
          <a:noFill/>
        </p:spPr>
        <p:txBody>
          <a:bodyPr wrap="square" rtlCol="0">
            <a:spAutoFit/>
          </a:bodyPr>
          <a:lstStyle/>
          <a:p>
            <a:r>
              <a:rPr lang="en-US" sz="2000" i="1" dirty="0" smtClean="0">
                <a:solidFill>
                  <a:schemeClr val="tx2"/>
                </a:solidFill>
              </a:rPr>
              <a:t>Image credit:</a:t>
            </a:r>
          </a:p>
          <a:p>
            <a:r>
              <a:rPr lang="en-US" sz="2000" i="1" dirty="0" smtClean="0">
                <a:solidFill>
                  <a:schemeClr val="tx2"/>
                </a:solidFill>
              </a:rPr>
              <a:t>House Ear </a:t>
            </a:r>
          </a:p>
          <a:p>
            <a:r>
              <a:rPr lang="en-US" sz="2000" i="1" dirty="0" smtClean="0">
                <a:solidFill>
                  <a:schemeClr val="tx2"/>
                </a:solidFill>
              </a:rPr>
              <a:t>Institute</a:t>
            </a:r>
            <a:endParaRPr lang="en-US" sz="2000" i="1" dirty="0">
              <a:solidFill>
                <a:schemeClr val="tx2"/>
              </a:solidFill>
            </a:endParaRPr>
          </a:p>
        </p:txBody>
      </p:sp>
      <p:sp>
        <p:nvSpPr>
          <p:cNvPr id="6" name="TextBox 5"/>
          <p:cNvSpPr txBox="1"/>
          <p:nvPr/>
        </p:nvSpPr>
        <p:spPr>
          <a:xfrm>
            <a:off x="7658193" y="4870390"/>
            <a:ext cx="1620356" cy="707886"/>
          </a:xfrm>
          <a:prstGeom prst="rect">
            <a:avLst/>
          </a:prstGeom>
          <a:noFill/>
        </p:spPr>
        <p:txBody>
          <a:bodyPr wrap="none" rtlCol="0">
            <a:spAutoFit/>
          </a:bodyPr>
          <a:lstStyle/>
          <a:p>
            <a:r>
              <a:rPr lang="en-US" sz="2000" i="1" dirty="0" smtClean="0">
                <a:solidFill>
                  <a:schemeClr val="tx2"/>
                </a:solidFill>
              </a:rPr>
              <a:t>Image credit: </a:t>
            </a:r>
          </a:p>
          <a:p>
            <a:r>
              <a:rPr lang="en-US" sz="2000" i="1" dirty="0" smtClean="0">
                <a:solidFill>
                  <a:schemeClr val="tx2"/>
                </a:solidFill>
              </a:rPr>
              <a:t>Dr. Ed </a:t>
            </a:r>
            <a:r>
              <a:rPr lang="en-US" sz="2000" i="1" dirty="0" err="1" smtClean="0">
                <a:solidFill>
                  <a:schemeClr val="tx2"/>
                </a:solidFill>
              </a:rPr>
              <a:t>Rubel</a:t>
            </a:r>
            <a:endParaRPr lang="en-US" sz="2000" i="1" dirty="0">
              <a:solidFill>
                <a:schemeClr val="tx2"/>
              </a:solidFill>
            </a:endParaRPr>
          </a:p>
        </p:txBody>
      </p:sp>
      <p:pic>
        <p:nvPicPr>
          <p:cNvPr id="7" name="Picture 6" descr="rodent normal.png"/>
          <p:cNvPicPr>
            <a:picLocks noChangeAspect="1"/>
          </p:cNvPicPr>
          <p:nvPr/>
        </p:nvPicPr>
        <p:blipFill rotWithShape="1">
          <a:blip r:embed="rId2">
            <a:extLst>
              <a:ext uri="{28A0092B-C50C-407E-A947-70E740481C1C}">
                <a14:useLocalDpi xmlns:a14="http://schemas.microsoft.com/office/drawing/2010/main" val="0"/>
              </a:ext>
            </a:extLst>
          </a:blip>
          <a:srcRect b="22288"/>
          <a:stretch/>
        </p:blipFill>
        <p:spPr>
          <a:xfrm>
            <a:off x="315185" y="2370064"/>
            <a:ext cx="2178890" cy="1680041"/>
          </a:xfrm>
          <a:prstGeom prst="rect">
            <a:avLst/>
          </a:prstGeom>
        </p:spPr>
      </p:pic>
      <p:pic>
        <p:nvPicPr>
          <p:cNvPr id="8" name="Picture 7" descr="rodent damaged.png"/>
          <p:cNvPicPr>
            <a:picLocks noChangeAspect="1"/>
          </p:cNvPicPr>
          <p:nvPr/>
        </p:nvPicPr>
        <p:blipFill rotWithShape="1">
          <a:blip r:embed="rId3">
            <a:extLst>
              <a:ext uri="{28A0092B-C50C-407E-A947-70E740481C1C}">
                <a14:useLocalDpi xmlns:a14="http://schemas.microsoft.com/office/drawing/2010/main" val="0"/>
              </a:ext>
            </a:extLst>
          </a:blip>
          <a:srcRect b="22346"/>
          <a:stretch/>
        </p:blipFill>
        <p:spPr>
          <a:xfrm>
            <a:off x="2907492" y="2370064"/>
            <a:ext cx="2167542" cy="1674367"/>
          </a:xfrm>
          <a:prstGeom prst="rect">
            <a:avLst/>
          </a:prstGeom>
        </p:spPr>
      </p:pic>
      <p:pic>
        <p:nvPicPr>
          <p:cNvPr id="9" name="Picture 8" descr="chicken norma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186" y="4863972"/>
            <a:ext cx="2149750" cy="1660421"/>
          </a:xfrm>
          <a:prstGeom prst="rect">
            <a:avLst/>
          </a:prstGeom>
        </p:spPr>
      </p:pic>
      <p:pic>
        <p:nvPicPr>
          <p:cNvPr id="10" name="Picture 9" descr="chicken damage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7492" y="4863972"/>
            <a:ext cx="2160745" cy="1649424"/>
          </a:xfrm>
          <a:prstGeom prst="rect">
            <a:avLst/>
          </a:prstGeom>
        </p:spPr>
      </p:pic>
      <p:pic>
        <p:nvPicPr>
          <p:cNvPr id="11" name="Picture 10" descr="chicken regenerate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12106" y="4863972"/>
            <a:ext cx="2155248" cy="1638428"/>
          </a:xfrm>
          <a:prstGeom prst="rect">
            <a:avLst/>
          </a:prstGeom>
        </p:spPr>
      </p:pic>
      <p:sp>
        <p:nvSpPr>
          <p:cNvPr id="12" name="Title 1"/>
          <p:cNvSpPr txBox="1">
            <a:spLocks/>
          </p:cNvSpPr>
          <p:nvPr/>
        </p:nvSpPr>
        <p:spPr>
          <a:xfrm>
            <a:off x="361950" y="4210747"/>
            <a:ext cx="7470648" cy="716853"/>
          </a:xfrm>
          <a:prstGeom prst="rect">
            <a:avLst/>
          </a:prstGeom>
        </p:spPr>
        <p:txBody>
          <a:bodyPr vert="horz" lIns="45720" rIns="45720" anchor="ctr">
            <a:noAutofit/>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en-US" sz="2800" dirty="0" smtClean="0"/>
              <a:t>But birds do!</a:t>
            </a:r>
            <a:endParaRPr lang="en-US" sz="2800" dirty="0"/>
          </a:p>
        </p:txBody>
      </p:sp>
    </p:spTree>
    <p:extLst>
      <p:ext uri="{BB962C8B-B14F-4D97-AF65-F5344CB8AC3E}">
        <p14:creationId xmlns:p14="http://schemas.microsoft.com/office/powerpoint/2010/main" val="302955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1233"/>
            <a:ext cx="7868356" cy="1143000"/>
          </a:xfrm>
        </p:spPr>
        <p:txBody>
          <a:bodyPr>
            <a:normAutofit/>
          </a:bodyPr>
          <a:lstStyle/>
          <a:p>
            <a:r>
              <a:rPr lang="en-US" sz="2800" dirty="0" smtClean="0"/>
              <a:t>In birds, natural regeneration leads to full recovery</a:t>
            </a:r>
            <a:endParaRPr lang="en-US" sz="2800" dirty="0"/>
          </a:p>
        </p:txBody>
      </p:sp>
      <p:sp>
        <p:nvSpPr>
          <p:cNvPr id="4" name="TextBox 3"/>
          <p:cNvSpPr txBox="1"/>
          <p:nvPr/>
        </p:nvSpPr>
        <p:spPr>
          <a:xfrm>
            <a:off x="0" y="6455604"/>
            <a:ext cx="4580466" cy="400110"/>
          </a:xfrm>
          <a:prstGeom prst="rect">
            <a:avLst/>
          </a:prstGeom>
          <a:noFill/>
        </p:spPr>
        <p:txBody>
          <a:bodyPr wrap="square" rtlCol="0">
            <a:spAutoFit/>
          </a:bodyPr>
          <a:lstStyle/>
          <a:p>
            <a:r>
              <a:rPr lang="en-US" sz="2000" dirty="0" err="1" smtClean="0">
                <a:solidFill>
                  <a:srgbClr val="44546A"/>
                </a:solidFill>
              </a:rPr>
              <a:t>Ryals</a:t>
            </a:r>
            <a:r>
              <a:rPr lang="en-US" sz="2000" dirty="0" smtClean="0">
                <a:solidFill>
                  <a:srgbClr val="44546A"/>
                </a:solidFill>
              </a:rPr>
              <a:t> et al, </a:t>
            </a:r>
            <a:r>
              <a:rPr lang="en-US" sz="2000" b="1" i="1" dirty="0" smtClean="0">
                <a:solidFill>
                  <a:srgbClr val="44546A"/>
                </a:solidFill>
              </a:rPr>
              <a:t>Hearing Research</a:t>
            </a:r>
            <a:r>
              <a:rPr lang="en-US" sz="2000" dirty="0" smtClean="0">
                <a:solidFill>
                  <a:srgbClr val="44546A"/>
                </a:solidFill>
              </a:rPr>
              <a:t>, 2013</a:t>
            </a:r>
            <a:endParaRPr lang="en-US" sz="2000" dirty="0">
              <a:solidFill>
                <a:srgbClr val="44546A"/>
              </a:solidFill>
            </a:endParaRPr>
          </a:p>
        </p:txBody>
      </p:sp>
      <p:pic>
        <p:nvPicPr>
          <p:cNvPr id="5" name="Picture 4" descr="Budgiers show off.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675" y="3200067"/>
            <a:ext cx="8335098" cy="2129628"/>
          </a:xfrm>
          <a:prstGeom prst="rect">
            <a:avLst/>
          </a:prstGeom>
        </p:spPr>
      </p:pic>
      <p:grpSp>
        <p:nvGrpSpPr>
          <p:cNvPr id="13" name="Group 12"/>
          <p:cNvGrpSpPr/>
          <p:nvPr/>
        </p:nvGrpSpPr>
        <p:grpSpPr>
          <a:xfrm>
            <a:off x="6758249" y="2578380"/>
            <a:ext cx="1293443" cy="1191261"/>
            <a:chOff x="6624185" y="1155710"/>
            <a:chExt cx="1293443" cy="1191261"/>
          </a:xfrm>
        </p:grpSpPr>
        <p:cxnSp>
          <p:nvCxnSpPr>
            <p:cNvPr id="7" name="Straight Arrow Connector 6"/>
            <p:cNvCxnSpPr/>
            <p:nvPr/>
          </p:nvCxnSpPr>
          <p:spPr>
            <a:xfrm>
              <a:off x="7357999" y="1708368"/>
              <a:ext cx="262292" cy="638603"/>
            </a:xfrm>
            <a:prstGeom prst="straightConnector1">
              <a:avLst/>
            </a:prstGeom>
            <a:ln w="76200" cmpd="sng">
              <a:solidFill>
                <a:srgbClr val="80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624185" y="1155710"/>
              <a:ext cx="1293443" cy="523220"/>
            </a:xfrm>
            <a:prstGeom prst="rect">
              <a:avLst/>
            </a:prstGeom>
            <a:noFill/>
          </p:spPr>
          <p:txBody>
            <a:bodyPr wrap="none" rtlCol="0">
              <a:spAutoFit/>
            </a:bodyPr>
            <a:lstStyle/>
            <a:p>
              <a:r>
                <a:rPr lang="en-US" sz="2800" dirty="0" smtClean="0">
                  <a:solidFill>
                    <a:srgbClr val="44546A"/>
                  </a:solidFill>
                </a:rPr>
                <a:t>40 days</a:t>
              </a:r>
              <a:endParaRPr lang="en-US" sz="2800" dirty="0">
                <a:solidFill>
                  <a:srgbClr val="44546A"/>
                </a:solidFill>
              </a:endParaRPr>
            </a:p>
          </p:txBody>
        </p:sp>
      </p:grpSp>
    </p:spTree>
    <p:extLst>
      <p:ext uri="{BB962C8B-B14F-4D97-AF65-F5344CB8AC3E}">
        <p14:creationId xmlns:p14="http://schemas.microsoft.com/office/powerpoint/2010/main" val="280538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457890"/>
            <a:ext cx="6140949" cy="400110"/>
          </a:xfrm>
          <a:prstGeom prst="rect">
            <a:avLst/>
          </a:prstGeom>
          <a:noFill/>
        </p:spPr>
        <p:txBody>
          <a:bodyPr wrap="none" rtlCol="0">
            <a:spAutoFit/>
          </a:bodyPr>
          <a:lstStyle/>
          <a:p>
            <a:r>
              <a:rPr lang="en-US" sz="2000" dirty="0">
                <a:solidFill>
                  <a:srgbClr val="44546A"/>
                </a:solidFill>
              </a:rPr>
              <a:t>A</a:t>
            </a:r>
            <a:r>
              <a:rPr lang="en-US" sz="2000" dirty="0" smtClean="0">
                <a:solidFill>
                  <a:srgbClr val="44546A"/>
                </a:solidFill>
              </a:rPr>
              <a:t>dapted from </a:t>
            </a:r>
            <a:r>
              <a:rPr lang="en-US" sz="2000" dirty="0" err="1" smtClean="0">
                <a:solidFill>
                  <a:srgbClr val="44546A"/>
                </a:solidFill>
              </a:rPr>
              <a:t>Jansson</a:t>
            </a:r>
            <a:r>
              <a:rPr lang="en-US" sz="2000" dirty="0" smtClean="0">
                <a:solidFill>
                  <a:srgbClr val="44546A"/>
                </a:solidFill>
              </a:rPr>
              <a:t> et al, </a:t>
            </a:r>
            <a:r>
              <a:rPr lang="en-US" sz="2000" b="1" i="1" dirty="0" smtClean="0">
                <a:solidFill>
                  <a:srgbClr val="44546A"/>
                </a:solidFill>
              </a:rPr>
              <a:t>Frontiers in Cell </a:t>
            </a:r>
            <a:r>
              <a:rPr lang="en-US" sz="2000" b="1" i="1" dirty="0" err="1" smtClean="0">
                <a:solidFill>
                  <a:srgbClr val="44546A"/>
                </a:solidFill>
              </a:rPr>
              <a:t>Neuro</a:t>
            </a:r>
            <a:r>
              <a:rPr lang="en-US" sz="2000" dirty="0" smtClean="0">
                <a:solidFill>
                  <a:srgbClr val="44546A"/>
                </a:solidFill>
              </a:rPr>
              <a:t>, 2015</a:t>
            </a:r>
            <a:endParaRPr lang="en-US" sz="2000" dirty="0">
              <a:solidFill>
                <a:srgbClr val="44546A"/>
              </a:solidFill>
            </a:endParaRPr>
          </a:p>
        </p:txBody>
      </p:sp>
      <p:pic>
        <p:nvPicPr>
          <p:cNvPr id="4" name="Picture 3" descr="regen cartoon 1.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06" y="2858717"/>
            <a:ext cx="2095849" cy="1559702"/>
          </a:xfrm>
          <a:prstGeom prst="rect">
            <a:avLst/>
          </a:prstGeom>
        </p:spPr>
      </p:pic>
      <p:pic>
        <p:nvPicPr>
          <p:cNvPr id="5" name="Picture 4" descr="regen cartoon 2.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2493" y="2858717"/>
            <a:ext cx="1965873" cy="1559701"/>
          </a:xfrm>
          <a:prstGeom prst="rect">
            <a:avLst/>
          </a:prstGeom>
        </p:spPr>
      </p:pic>
      <p:pic>
        <p:nvPicPr>
          <p:cNvPr id="6" name="Picture 5" descr="regen cartoon 3.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9508" y="2664186"/>
            <a:ext cx="2103972" cy="1900886"/>
          </a:xfrm>
          <a:prstGeom prst="rect">
            <a:avLst/>
          </a:prstGeom>
        </p:spPr>
      </p:pic>
      <p:sp>
        <p:nvSpPr>
          <p:cNvPr id="7" name="Explosion 1 6"/>
          <p:cNvSpPr/>
          <p:nvPr/>
        </p:nvSpPr>
        <p:spPr>
          <a:xfrm>
            <a:off x="1994302" y="2628661"/>
            <a:ext cx="2222584" cy="1402009"/>
          </a:xfrm>
          <a:prstGeom prst="irregularSeal1">
            <a:avLst/>
          </a:prstGeom>
          <a:solidFill>
            <a:srgbClr val="C0504D"/>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Damage!</a:t>
            </a:r>
            <a:endParaRPr lang="en-US" dirty="0"/>
          </a:p>
        </p:txBody>
      </p:sp>
      <p:sp>
        <p:nvSpPr>
          <p:cNvPr id="10" name="TextBox 9"/>
          <p:cNvSpPr txBox="1"/>
          <p:nvPr/>
        </p:nvSpPr>
        <p:spPr>
          <a:xfrm>
            <a:off x="426637" y="2236941"/>
            <a:ext cx="1450187" cy="461665"/>
          </a:xfrm>
          <a:prstGeom prst="rect">
            <a:avLst/>
          </a:prstGeom>
          <a:solidFill>
            <a:srgbClr val="CCAF0A"/>
          </a:solidFill>
        </p:spPr>
        <p:txBody>
          <a:bodyPr wrap="none" rtlCol="0">
            <a:spAutoFit/>
          </a:bodyPr>
          <a:lstStyle/>
          <a:p>
            <a:r>
              <a:rPr lang="en-US" sz="2400" dirty="0" smtClean="0">
                <a:solidFill>
                  <a:schemeClr val="bg1"/>
                </a:solidFill>
              </a:rPr>
              <a:t>Hair cells</a:t>
            </a:r>
            <a:endParaRPr lang="en-US" sz="2400" dirty="0">
              <a:solidFill>
                <a:schemeClr val="bg1"/>
              </a:solidFill>
            </a:endParaRPr>
          </a:p>
        </p:txBody>
      </p:sp>
      <p:sp>
        <p:nvSpPr>
          <p:cNvPr id="11" name="TextBox 10"/>
          <p:cNvSpPr txBox="1"/>
          <p:nvPr/>
        </p:nvSpPr>
        <p:spPr>
          <a:xfrm>
            <a:off x="-35554" y="4578530"/>
            <a:ext cx="2374568" cy="461665"/>
          </a:xfrm>
          <a:prstGeom prst="rect">
            <a:avLst/>
          </a:prstGeom>
          <a:solidFill>
            <a:schemeClr val="accent1">
              <a:lumMod val="75000"/>
            </a:schemeClr>
          </a:solidFill>
        </p:spPr>
        <p:txBody>
          <a:bodyPr wrap="none" rtlCol="0">
            <a:spAutoFit/>
          </a:bodyPr>
          <a:lstStyle/>
          <a:p>
            <a:r>
              <a:rPr lang="en-US" sz="2400" dirty="0" smtClean="0">
                <a:solidFill>
                  <a:srgbClr val="FCF4C7"/>
                </a:solidFill>
              </a:rPr>
              <a:t>Supporting cells</a:t>
            </a:r>
            <a:endParaRPr lang="en-US" sz="2400" dirty="0">
              <a:solidFill>
                <a:srgbClr val="FCF4C7"/>
              </a:solidFill>
            </a:endParaRPr>
          </a:p>
        </p:txBody>
      </p:sp>
      <p:sp>
        <p:nvSpPr>
          <p:cNvPr id="12" name="TextBox 11"/>
          <p:cNvSpPr txBox="1"/>
          <p:nvPr/>
        </p:nvSpPr>
        <p:spPr>
          <a:xfrm>
            <a:off x="3361733" y="4578530"/>
            <a:ext cx="2387392" cy="830997"/>
          </a:xfrm>
          <a:prstGeom prst="rect">
            <a:avLst/>
          </a:prstGeom>
          <a:solidFill>
            <a:srgbClr val="008000"/>
          </a:solidFill>
        </p:spPr>
        <p:txBody>
          <a:bodyPr wrap="none" rtlCol="0">
            <a:spAutoFit/>
          </a:bodyPr>
          <a:lstStyle/>
          <a:p>
            <a:pPr algn="ctr"/>
            <a:r>
              <a:rPr lang="en-US" sz="2400" dirty="0" smtClean="0">
                <a:solidFill>
                  <a:srgbClr val="FCF4C7"/>
                </a:solidFill>
              </a:rPr>
              <a:t>Activated</a:t>
            </a:r>
          </a:p>
          <a:p>
            <a:pPr algn="ctr"/>
            <a:r>
              <a:rPr lang="en-US" sz="2400" dirty="0" smtClean="0">
                <a:solidFill>
                  <a:srgbClr val="FCF4C7"/>
                </a:solidFill>
              </a:rPr>
              <a:t>Supporting cells</a:t>
            </a:r>
            <a:endParaRPr lang="en-US" sz="2400" dirty="0">
              <a:solidFill>
                <a:srgbClr val="FCF4C7"/>
              </a:solidFill>
            </a:endParaRPr>
          </a:p>
        </p:txBody>
      </p:sp>
      <p:sp>
        <p:nvSpPr>
          <p:cNvPr id="13" name="TextBox 12"/>
          <p:cNvSpPr txBox="1"/>
          <p:nvPr/>
        </p:nvSpPr>
        <p:spPr>
          <a:xfrm>
            <a:off x="3897286" y="1867609"/>
            <a:ext cx="1316286" cy="830997"/>
          </a:xfrm>
          <a:prstGeom prst="rect">
            <a:avLst/>
          </a:prstGeom>
          <a:noFill/>
          <a:ln>
            <a:noFill/>
          </a:ln>
        </p:spPr>
        <p:txBody>
          <a:bodyPr wrap="none" rtlCol="0">
            <a:spAutoFit/>
          </a:bodyPr>
          <a:lstStyle/>
          <a:p>
            <a:pPr algn="ctr"/>
            <a:r>
              <a:rPr lang="en-US" sz="2400" dirty="0" smtClean="0">
                <a:solidFill>
                  <a:srgbClr val="44546A"/>
                </a:solidFill>
              </a:rPr>
              <a:t>Lost</a:t>
            </a:r>
          </a:p>
          <a:p>
            <a:pPr algn="ctr"/>
            <a:r>
              <a:rPr lang="en-US" sz="2400" dirty="0" smtClean="0">
                <a:solidFill>
                  <a:srgbClr val="44546A"/>
                </a:solidFill>
              </a:rPr>
              <a:t>Hair cells</a:t>
            </a:r>
            <a:endParaRPr lang="en-US" sz="2400" dirty="0">
              <a:solidFill>
                <a:srgbClr val="44546A"/>
              </a:solidFill>
            </a:endParaRPr>
          </a:p>
        </p:txBody>
      </p:sp>
      <p:sp>
        <p:nvSpPr>
          <p:cNvPr id="15" name="TextBox 14"/>
          <p:cNvSpPr txBox="1"/>
          <p:nvPr/>
        </p:nvSpPr>
        <p:spPr>
          <a:xfrm>
            <a:off x="6707509" y="1867609"/>
            <a:ext cx="1867969" cy="830997"/>
          </a:xfrm>
          <a:prstGeom prst="rect">
            <a:avLst/>
          </a:prstGeom>
          <a:noFill/>
          <a:ln>
            <a:noFill/>
          </a:ln>
        </p:spPr>
        <p:txBody>
          <a:bodyPr wrap="none" rtlCol="0">
            <a:spAutoFit/>
          </a:bodyPr>
          <a:lstStyle/>
          <a:p>
            <a:pPr algn="ctr"/>
            <a:r>
              <a:rPr lang="en-US" sz="2400" dirty="0" smtClean="0">
                <a:solidFill>
                  <a:srgbClr val="44546A"/>
                </a:solidFill>
              </a:rPr>
              <a:t>Mitotic </a:t>
            </a:r>
          </a:p>
          <a:p>
            <a:pPr algn="ctr"/>
            <a:r>
              <a:rPr lang="en-US" sz="2400" dirty="0" smtClean="0">
                <a:solidFill>
                  <a:srgbClr val="44546A"/>
                </a:solidFill>
              </a:rPr>
              <a:t>Regeneration</a:t>
            </a:r>
            <a:endParaRPr lang="en-US" sz="2400" dirty="0">
              <a:solidFill>
                <a:srgbClr val="44546A"/>
              </a:solidFill>
            </a:endParaRPr>
          </a:p>
        </p:txBody>
      </p:sp>
      <p:sp>
        <p:nvSpPr>
          <p:cNvPr id="16" name="TextBox 15"/>
          <p:cNvSpPr txBox="1"/>
          <p:nvPr/>
        </p:nvSpPr>
        <p:spPr>
          <a:xfrm>
            <a:off x="6304980" y="4578530"/>
            <a:ext cx="2673027" cy="830997"/>
          </a:xfrm>
          <a:prstGeom prst="rect">
            <a:avLst/>
          </a:prstGeom>
          <a:noFill/>
          <a:ln>
            <a:solidFill>
              <a:srgbClr val="FFFFFF"/>
            </a:solidFill>
          </a:ln>
        </p:spPr>
        <p:txBody>
          <a:bodyPr wrap="none" rtlCol="0">
            <a:spAutoFit/>
          </a:bodyPr>
          <a:lstStyle/>
          <a:p>
            <a:pPr algn="ctr"/>
            <a:r>
              <a:rPr lang="en-US" sz="2400" dirty="0" smtClean="0">
                <a:solidFill>
                  <a:srgbClr val="44546A"/>
                </a:solidFill>
              </a:rPr>
              <a:t>Direct </a:t>
            </a:r>
          </a:p>
          <a:p>
            <a:pPr algn="ctr"/>
            <a:r>
              <a:rPr lang="en-US" sz="2400" dirty="0" err="1" smtClean="0">
                <a:solidFill>
                  <a:srgbClr val="44546A"/>
                </a:solidFill>
              </a:rPr>
              <a:t>Transdifferentiation</a:t>
            </a:r>
            <a:endParaRPr lang="en-US" sz="2400" dirty="0">
              <a:solidFill>
                <a:srgbClr val="44546A"/>
              </a:solidFill>
            </a:endParaRPr>
          </a:p>
        </p:txBody>
      </p:sp>
    </p:spTree>
    <p:extLst>
      <p:ext uri="{BB962C8B-B14F-4D97-AF65-F5344CB8AC3E}">
        <p14:creationId xmlns:p14="http://schemas.microsoft.com/office/powerpoint/2010/main" val="291241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dissolve">
                                      <p:cBhvr>
                                        <p:cTn id="14" dur="500"/>
                                        <p:tgtEl>
                                          <p:spTgt spid="12"/>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ssolv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ssolv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p:bldP spid="15"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92841"/>
            <a:ext cx="7886700" cy="1325563"/>
          </a:xfrm>
        </p:spPr>
        <p:txBody>
          <a:bodyPr>
            <a:normAutofit/>
          </a:bodyPr>
          <a:lstStyle/>
          <a:p>
            <a:r>
              <a:rPr lang="en-US" sz="3200" dirty="0" smtClean="0"/>
              <a:t>Mouse supporting cells can differentiate into hair cell-like cells in culture</a:t>
            </a:r>
            <a:endParaRPr lang="en-US" sz="3200" dirty="0"/>
          </a:p>
        </p:txBody>
      </p:sp>
      <p:sp>
        <p:nvSpPr>
          <p:cNvPr id="3" name="TextBox 2"/>
          <p:cNvSpPr txBox="1"/>
          <p:nvPr/>
        </p:nvSpPr>
        <p:spPr>
          <a:xfrm>
            <a:off x="0" y="6457890"/>
            <a:ext cx="2839264" cy="400110"/>
          </a:xfrm>
          <a:prstGeom prst="rect">
            <a:avLst/>
          </a:prstGeom>
          <a:noFill/>
        </p:spPr>
        <p:txBody>
          <a:bodyPr wrap="none" rtlCol="0">
            <a:spAutoFit/>
          </a:bodyPr>
          <a:lstStyle/>
          <a:p>
            <a:r>
              <a:rPr lang="en-US" sz="2000" dirty="0" smtClean="0">
                <a:solidFill>
                  <a:srgbClr val="44546A"/>
                </a:solidFill>
              </a:rPr>
              <a:t>White et al, </a:t>
            </a:r>
            <a:r>
              <a:rPr lang="en-US" sz="2000" b="1" i="1" dirty="0" smtClean="0">
                <a:solidFill>
                  <a:srgbClr val="44546A"/>
                </a:solidFill>
              </a:rPr>
              <a:t>Nature</a:t>
            </a:r>
            <a:r>
              <a:rPr lang="en-US" sz="2000" dirty="0" smtClean="0">
                <a:solidFill>
                  <a:srgbClr val="44546A"/>
                </a:solidFill>
              </a:rPr>
              <a:t>, 2006</a:t>
            </a:r>
            <a:endParaRPr lang="en-US" sz="2000" dirty="0">
              <a:solidFill>
                <a:srgbClr val="44546A"/>
              </a:solidFill>
            </a:endParaRPr>
          </a:p>
        </p:txBody>
      </p:sp>
      <p:pic>
        <p:nvPicPr>
          <p:cNvPr id="5" name="Picture 4" descr="Nature Fig 3A-C.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243" y="3166053"/>
            <a:ext cx="4051778" cy="2718956"/>
          </a:xfrm>
          <a:prstGeom prst="rect">
            <a:avLst/>
          </a:prstGeom>
        </p:spPr>
      </p:pic>
      <p:pic>
        <p:nvPicPr>
          <p:cNvPr id="7" name="Picture 6" descr="Nature Fig 3 6 day.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3871" y="4575647"/>
            <a:ext cx="4242877" cy="1404895"/>
          </a:xfrm>
          <a:prstGeom prst="rect">
            <a:avLst/>
          </a:prstGeom>
        </p:spPr>
      </p:pic>
      <p:pic>
        <p:nvPicPr>
          <p:cNvPr id="8" name="Picture 7" descr="Nature Fig 3 1day.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3871" y="3100740"/>
            <a:ext cx="4242877" cy="1409594"/>
          </a:xfrm>
          <a:prstGeom prst="rect">
            <a:avLst/>
          </a:prstGeom>
        </p:spPr>
      </p:pic>
      <p:pic>
        <p:nvPicPr>
          <p:cNvPr id="9" name="Picture 8" descr="Nature Suppl Fig 1.t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242" y="3576784"/>
            <a:ext cx="4099347" cy="1939669"/>
          </a:xfrm>
          <a:prstGeom prst="rect">
            <a:avLst/>
          </a:prstGeom>
        </p:spPr>
      </p:pic>
    </p:spTree>
    <p:extLst>
      <p:ext uri="{BB962C8B-B14F-4D97-AF65-F5344CB8AC3E}">
        <p14:creationId xmlns:p14="http://schemas.microsoft.com/office/powerpoint/2010/main" val="377479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par>
                          <p:cTn id="17" fill="hold">
                            <p:stCondLst>
                              <p:cond delay="0"/>
                            </p:stCondLst>
                            <p:childTnLst>
                              <p:par>
                                <p:cTn id="18" presetID="9"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374"/>
            <a:ext cx="7886700" cy="1325563"/>
          </a:xfrm>
        </p:spPr>
        <p:txBody>
          <a:bodyPr>
            <a:normAutofit/>
          </a:bodyPr>
          <a:lstStyle/>
          <a:p>
            <a:r>
              <a:rPr lang="en-US" sz="3200" dirty="0" smtClean="0"/>
              <a:t>Mouse supporting cells can differentiate into hair cell-like cells in culture</a:t>
            </a:r>
            <a:endParaRPr lang="en-US" sz="3200" dirty="0"/>
          </a:p>
        </p:txBody>
      </p:sp>
      <p:sp>
        <p:nvSpPr>
          <p:cNvPr id="3" name="TextBox 2"/>
          <p:cNvSpPr txBox="1"/>
          <p:nvPr/>
        </p:nvSpPr>
        <p:spPr>
          <a:xfrm>
            <a:off x="0" y="6457890"/>
            <a:ext cx="2839264" cy="400110"/>
          </a:xfrm>
          <a:prstGeom prst="rect">
            <a:avLst/>
          </a:prstGeom>
          <a:noFill/>
        </p:spPr>
        <p:txBody>
          <a:bodyPr wrap="none" rtlCol="0">
            <a:spAutoFit/>
          </a:bodyPr>
          <a:lstStyle/>
          <a:p>
            <a:r>
              <a:rPr lang="en-US" sz="2000" dirty="0" smtClean="0">
                <a:solidFill>
                  <a:srgbClr val="44546A"/>
                </a:solidFill>
              </a:rPr>
              <a:t>White et al, </a:t>
            </a:r>
            <a:r>
              <a:rPr lang="en-US" sz="2000" b="1" i="1" dirty="0" smtClean="0">
                <a:solidFill>
                  <a:srgbClr val="44546A"/>
                </a:solidFill>
              </a:rPr>
              <a:t>Nature</a:t>
            </a:r>
            <a:r>
              <a:rPr lang="en-US" sz="2000" dirty="0" smtClean="0">
                <a:solidFill>
                  <a:srgbClr val="44546A"/>
                </a:solidFill>
              </a:rPr>
              <a:t>, 2006</a:t>
            </a:r>
            <a:endParaRPr lang="en-US" sz="2000" dirty="0">
              <a:solidFill>
                <a:srgbClr val="44546A"/>
              </a:solidFill>
            </a:endParaRPr>
          </a:p>
        </p:txBody>
      </p:sp>
      <p:pic>
        <p:nvPicPr>
          <p:cNvPr id="4" name="Picture 3" descr="Nature Figure 5 take 3.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510" y="3111539"/>
            <a:ext cx="2806700" cy="2806700"/>
          </a:xfrm>
          <a:prstGeom prst="rect">
            <a:avLst/>
          </a:prstGeom>
        </p:spPr>
      </p:pic>
      <p:pic>
        <p:nvPicPr>
          <p:cNvPr id="6" name="Picture 5" descr="Nature Figure 5 take 3 diff.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7720" y="3579323"/>
            <a:ext cx="5675770" cy="1871133"/>
          </a:xfrm>
          <a:prstGeom prst="rect">
            <a:avLst/>
          </a:prstGeom>
        </p:spPr>
      </p:pic>
      <p:sp>
        <p:nvSpPr>
          <p:cNvPr id="11" name="TextBox 10"/>
          <p:cNvSpPr txBox="1"/>
          <p:nvPr/>
        </p:nvSpPr>
        <p:spPr>
          <a:xfrm>
            <a:off x="4519629" y="3100751"/>
            <a:ext cx="3284974" cy="461665"/>
          </a:xfrm>
          <a:prstGeom prst="rect">
            <a:avLst/>
          </a:prstGeom>
          <a:noFill/>
        </p:spPr>
        <p:txBody>
          <a:bodyPr wrap="none" rtlCol="0">
            <a:spAutoFit/>
          </a:bodyPr>
          <a:lstStyle/>
          <a:p>
            <a:pPr algn="ctr"/>
            <a:r>
              <a:rPr lang="en-US" sz="2400" dirty="0" smtClean="0">
                <a:solidFill>
                  <a:srgbClr val="44546A"/>
                </a:solidFill>
              </a:rPr>
              <a:t>Juvenile Supporting Cells</a:t>
            </a:r>
            <a:endParaRPr lang="en-US" sz="2400" dirty="0">
              <a:solidFill>
                <a:srgbClr val="44546A"/>
              </a:solidFill>
            </a:endParaRPr>
          </a:p>
        </p:txBody>
      </p:sp>
    </p:spTree>
    <p:extLst>
      <p:ext uri="{BB962C8B-B14F-4D97-AF65-F5344CB8AC3E}">
        <p14:creationId xmlns:p14="http://schemas.microsoft.com/office/powerpoint/2010/main" val="617456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558973"/>
            <a:ext cx="7886700" cy="1325563"/>
          </a:xfrm>
        </p:spPr>
        <p:txBody>
          <a:bodyPr>
            <a:noAutofit/>
          </a:bodyPr>
          <a:lstStyle/>
          <a:p>
            <a:r>
              <a:rPr lang="en-US" sz="2900" dirty="0" smtClean="0"/>
              <a:t>These results have been repeated and extended in hundreds of reports from dozens of labs</a:t>
            </a:r>
            <a:endParaRPr lang="en-US" sz="2900" dirty="0"/>
          </a:p>
        </p:txBody>
      </p:sp>
      <p:sp>
        <p:nvSpPr>
          <p:cNvPr id="5" name="Content Placeholder 4"/>
          <p:cNvSpPr>
            <a:spLocks noGrp="1"/>
          </p:cNvSpPr>
          <p:nvPr>
            <p:ph idx="1"/>
          </p:nvPr>
        </p:nvSpPr>
        <p:spPr>
          <a:xfrm>
            <a:off x="93133" y="2927874"/>
            <a:ext cx="8932334" cy="3024193"/>
          </a:xfrm>
        </p:spPr>
        <p:txBody>
          <a:bodyPr>
            <a:normAutofit lnSpcReduction="10000"/>
          </a:bodyPr>
          <a:lstStyle/>
          <a:p>
            <a:pPr>
              <a:spcAft>
                <a:spcPts val="1200"/>
              </a:spcAft>
            </a:pPr>
            <a:r>
              <a:rPr lang="en-US" sz="2200" dirty="0" smtClean="0">
                <a:solidFill>
                  <a:schemeClr val="tx2"/>
                </a:solidFill>
              </a:rPr>
              <a:t>Spontaneous hair cell differentiation in damaged newborn mouse cochlea</a:t>
            </a:r>
          </a:p>
          <a:p>
            <a:pPr>
              <a:spcAft>
                <a:spcPts val="1200"/>
              </a:spcAft>
            </a:pPr>
            <a:r>
              <a:rPr lang="en-US" sz="2200" dirty="0">
                <a:solidFill>
                  <a:schemeClr val="tx2"/>
                </a:solidFill>
              </a:rPr>
              <a:t>Additional markers and further characterization of the stem-like </a:t>
            </a:r>
            <a:r>
              <a:rPr lang="en-US" sz="2200" dirty="0" smtClean="0">
                <a:solidFill>
                  <a:schemeClr val="tx2"/>
                </a:solidFill>
              </a:rPr>
              <a:t>cells</a:t>
            </a:r>
          </a:p>
          <a:p>
            <a:pPr>
              <a:spcAft>
                <a:spcPts val="1200"/>
              </a:spcAft>
            </a:pPr>
            <a:r>
              <a:rPr lang="en-US" sz="2200" dirty="0" smtClean="0">
                <a:solidFill>
                  <a:schemeClr val="tx2"/>
                </a:solidFill>
              </a:rPr>
              <a:t>“Turning off” supporting cell genes along with “turning on” hair cell genes</a:t>
            </a:r>
          </a:p>
          <a:p>
            <a:pPr lvl="1">
              <a:spcAft>
                <a:spcPts val="1200"/>
              </a:spcAft>
            </a:pPr>
            <a:r>
              <a:rPr lang="en-US" sz="1800" dirty="0">
                <a:solidFill>
                  <a:schemeClr val="tx2"/>
                </a:solidFill>
              </a:rPr>
              <a:t>Transcription factors</a:t>
            </a:r>
          </a:p>
          <a:p>
            <a:pPr lvl="1">
              <a:spcAft>
                <a:spcPts val="1200"/>
              </a:spcAft>
            </a:pPr>
            <a:r>
              <a:rPr lang="en-US" sz="1800" dirty="0">
                <a:solidFill>
                  <a:schemeClr val="tx2"/>
                </a:solidFill>
              </a:rPr>
              <a:t>DNA </a:t>
            </a:r>
            <a:r>
              <a:rPr lang="en-US" sz="1800" dirty="0" smtClean="0">
                <a:solidFill>
                  <a:schemeClr val="tx2"/>
                </a:solidFill>
              </a:rPr>
              <a:t>accessibility</a:t>
            </a:r>
            <a:endParaRPr lang="en-US" sz="2200" dirty="0" smtClean="0">
              <a:solidFill>
                <a:schemeClr val="tx2"/>
              </a:solidFill>
            </a:endParaRPr>
          </a:p>
          <a:p>
            <a:pPr>
              <a:spcAft>
                <a:spcPts val="1200"/>
              </a:spcAft>
            </a:pPr>
            <a:r>
              <a:rPr lang="en-US" sz="2200" dirty="0" smtClean="0">
                <a:solidFill>
                  <a:schemeClr val="tx2"/>
                </a:solidFill>
              </a:rPr>
              <a:t>Candidate signaling pathways</a:t>
            </a:r>
          </a:p>
        </p:txBody>
      </p:sp>
    </p:spTree>
    <p:extLst>
      <p:ext uri="{BB962C8B-B14F-4D97-AF65-F5344CB8AC3E}">
        <p14:creationId xmlns:p14="http://schemas.microsoft.com/office/powerpoint/2010/main" val="82725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457890"/>
            <a:ext cx="6140949" cy="400110"/>
          </a:xfrm>
          <a:prstGeom prst="rect">
            <a:avLst/>
          </a:prstGeom>
          <a:noFill/>
        </p:spPr>
        <p:txBody>
          <a:bodyPr wrap="none" rtlCol="0">
            <a:spAutoFit/>
          </a:bodyPr>
          <a:lstStyle/>
          <a:p>
            <a:r>
              <a:rPr lang="en-US" sz="2000" dirty="0">
                <a:solidFill>
                  <a:srgbClr val="44546A"/>
                </a:solidFill>
              </a:rPr>
              <a:t>A</a:t>
            </a:r>
            <a:r>
              <a:rPr lang="en-US" sz="2000" dirty="0" smtClean="0">
                <a:solidFill>
                  <a:srgbClr val="44546A"/>
                </a:solidFill>
              </a:rPr>
              <a:t>dapted from </a:t>
            </a:r>
            <a:r>
              <a:rPr lang="en-US" sz="2000" dirty="0" err="1" smtClean="0">
                <a:solidFill>
                  <a:srgbClr val="44546A"/>
                </a:solidFill>
              </a:rPr>
              <a:t>Jansson</a:t>
            </a:r>
            <a:r>
              <a:rPr lang="en-US" sz="2000" dirty="0" smtClean="0">
                <a:solidFill>
                  <a:srgbClr val="44546A"/>
                </a:solidFill>
              </a:rPr>
              <a:t> et al, </a:t>
            </a:r>
            <a:r>
              <a:rPr lang="en-US" sz="2000" b="1" i="1" dirty="0" smtClean="0">
                <a:solidFill>
                  <a:srgbClr val="44546A"/>
                </a:solidFill>
              </a:rPr>
              <a:t>Frontiers in Cell </a:t>
            </a:r>
            <a:r>
              <a:rPr lang="en-US" sz="2000" b="1" i="1" dirty="0" err="1" smtClean="0">
                <a:solidFill>
                  <a:srgbClr val="44546A"/>
                </a:solidFill>
              </a:rPr>
              <a:t>Neuro</a:t>
            </a:r>
            <a:r>
              <a:rPr lang="en-US" sz="2000" dirty="0" smtClean="0">
                <a:solidFill>
                  <a:srgbClr val="44546A"/>
                </a:solidFill>
              </a:rPr>
              <a:t>, 2015</a:t>
            </a:r>
            <a:endParaRPr lang="en-US" sz="2000" dirty="0">
              <a:solidFill>
                <a:srgbClr val="44546A"/>
              </a:solidFill>
            </a:endParaRPr>
          </a:p>
        </p:txBody>
      </p:sp>
      <p:pic>
        <p:nvPicPr>
          <p:cNvPr id="4" name="Picture 3" descr="regen cartoon 1.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06" y="2858717"/>
            <a:ext cx="2095849" cy="1559702"/>
          </a:xfrm>
          <a:prstGeom prst="rect">
            <a:avLst/>
          </a:prstGeom>
        </p:spPr>
      </p:pic>
      <p:pic>
        <p:nvPicPr>
          <p:cNvPr id="5" name="Picture 4" descr="regen cartoon 2.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2493" y="2858717"/>
            <a:ext cx="1965873" cy="1559701"/>
          </a:xfrm>
          <a:prstGeom prst="rect">
            <a:avLst/>
          </a:prstGeom>
        </p:spPr>
      </p:pic>
      <p:sp>
        <p:nvSpPr>
          <p:cNvPr id="7" name="Explosion 1 6"/>
          <p:cNvSpPr/>
          <p:nvPr/>
        </p:nvSpPr>
        <p:spPr>
          <a:xfrm>
            <a:off x="1994302" y="2628661"/>
            <a:ext cx="2222584" cy="1402009"/>
          </a:xfrm>
          <a:prstGeom prst="irregularSeal1">
            <a:avLst/>
          </a:prstGeom>
          <a:solidFill>
            <a:srgbClr val="C0504D"/>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Damage!</a:t>
            </a:r>
            <a:endParaRPr lang="en-US" dirty="0"/>
          </a:p>
        </p:txBody>
      </p:sp>
      <p:sp>
        <p:nvSpPr>
          <p:cNvPr id="10" name="TextBox 9"/>
          <p:cNvSpPr txBox="1"/>
          <p:nvPr/>
        </p:nvSpPr>
        <p:spPr>
          <a:xfrm>
            <a:off x="426637" y="2236941"/>
            <a:ext cx="1450187" cy="461665"/>
          </a:xfrm>
          <a:prstGeom prst="rect">
            <a:avLst/>
          </a:prstGeom>
          <a:solidFill>
            <a:srgbClr val="CCAF0A"/>
          </a:solidFill>
        </p:spPr>
        <p:txBody>
          <a:bodyPr wrap="none" rtlCol="0">
            <a:spAutoFit/>
          </a:bodyPr>
          <a:lstStyle/>
          <a:p>
            <a:r>
              <a:rPr lang="en-US" sz="2400" dirty="0" smtClean="0">
                <a:solidFill>
                  <a:schemeClr val="bg1"/>
                </a:solidFill>
              </a:rPr>
              <a:t>Hair cells</a:t>
            </a:r>
            <a:endParaRPr lang="en-US" sz="2400" dirty="0">
              <a:solidFill>
                <a:schemeClr val="bg1"/>
              </a:solidFill>
            </a:endParaRPr>
          </a:p>
        </p:txBody>
      </p:sp>
      <p:sp>
        <p:nvSpPr>
          <p:cNvPr id="11" name="TextBox 10"/>
          <p:cNvSpPr txBox="1"/>
          <p:nvPr/>
        </p:nvSpPr>
        <p:spPr>
          <a:xfrm>
            <a:off x="-35554" y="4578530"/>
            <a:ext cx="2374568" cy="461665"/>
          </a:xfrm>
          <a:prstGeom prst="rect">
            <a:avLst/>
          </a:prstGeom>
          <a:solidFill>
            <a:schemeClr val="accent1">
              <a:lumMod val="75000"/>
            </a:schemeClr>
          </a:solidFill>
        </p:spPr>
        <p:txBody>
          <a:bodyPr wrap="none" rtlCol="0">
            <a:spAutoFit/>
          </a:bodyPr>
          <a:lstStyle/>
          <a:p>
            <a:r>
              <a:rPr lang="en-US" sz="2400" dirty="0" smtClean="0">
                <a:solidFill>
                  <a:srgbClr val="FCF4C7"/>
                </a:solidFill>
              </a:rPr>
              <a:t>Supporting cells</a:t>
            </a:r>
            <a:endParaRPr lang="en-US" sz="2400" dirty="0">
              <a:solidFill>
                <a:srgbClr val="FCF4C7"/>
              </a:solidFill>
            </a:endParaRPr>
          </a:p>
        </p:txBody>
      </p:sp>
      <p:sp>
        <p:nvSpPr>
          <p:cNvPr id="12" name="TextBox 11"/>
          <p:cNvSpPr txBox="1"/>
          <p:nvPr/>
        </p:nvSpPr>
        <p:spPr>
          <a:xfrm>
            <a:off x="3361733" y="4578530"/>
            <a:ext cx="2387392" cy="830997"/>
          </a:xfrm>
          <a:prstGeom prst="rect">
            <a:avLst/>
          </a:prstGeom>
          <a:solidFill>
            <a:srgbClr val="008000"/>
          </a:solidFill>
        </p:spPr>
        <p:txBody>
          <a:bodyPr wrap="none" rtlCol="0">
            <a:spAutoFit/>
          </a:bodyPr>
          <a:lstStyle/>
          <a:p>
            <a:pPr algn="ctr"/>
            <a:r>
              <a:rPr lang="en-US" sz="2400" dirty="0" smtClean="0">
                <a:solidFill>
                  <a:srgbClr val="FCF4C7"/>
                </a:solidFill>
              </a:rPr>
              <a:t>Activated</a:t>
            </a:r>
          </a:p>
          <a:p>
            <a:pPr algn="ctr"/>
            <a:r>
              <a:rPr lang="en-US" sz="2400" dirty="0" smtClean="0">
                <a:solidFill>
                  <a:srgbClr val="FCF4C7"/>
                </a:solidFill>
              </a:rPr>
              <a:t>Supporting cells</a:t>
            </a:r>
            <a:endParaRPr lang="en-US" sz="2400" dirty="0">
              <a:solidFill>
                <a:srgbClr val="FCF4C7"/>
              </a:solidFill>
            </a:endParaRPr>
          </a:p>
        </p:txBody>
      </p:sp>
      <p:sp>
        <p:nvSpPr>
          <p:cNvPr id="13" name="TextBox 12"/>
          <p:cNvSpPr txBox="1"/>
          <p:nvPr/>
        </p:nvSpPr>
        <p:spPr>
          <a:xfrm>
            <a:off x="3897286" y="1867609"/>
            <a:ext cx="1316286" cy="830997"/>
          </a:xfrm>
          <a:prstGeom prst="rect">
            <a:avLst/>
          </a:prstGeom>
          <a:noFill/>
          <a:ln>
            <a:noFill/>
          </a:ln>
        </p:spPr>
        <p:txBody>
          <a:bodyPr wrap="none" rtlCol="0">
            <a:spAutoFit/>
          </a:bodyPr>
          <a:lstStyle/>
          <a:p>
            <a:pPr algn="ctr"/>
            <a:r>
              <a:rPr lang="en-US" sz="2400" dirty="0" smtClean="0">
                <a:solidFill>
                  <a:srgbClr val="44546A"/>
                </a:solidFill>
              </a:rPr>
              <a:t>Lost</a:t>
            </a:r>
          </a:p>
          <a:p>
            <a:pPr algn="ctr"/>
            <a:r>
              <a:rPr lang="en-US" sz="2400" dirty="0" smtClean="0">
                <a:solidFill>
                  <a:srgbClr val="44546A"/>
                </a:solidFill>
              </a:rPr>
              <a:t>Hair cells</a:t>
            </a:r>
            <a:endParaRPr lang="en-US" sz="2400" dirty="0">
              <a:solidFill>
                <a:srgbClr val="44546A"/>
              </a:solidFill>
            </a:endParaRPr>
          </a:p>
        </p:txBody>
      </p:sp>
      <p:sp>
        <p:nvSpPr>
          <p:cNvPr id="2" name="TextBox 1"/>
          <p:cNvSpPr txBox="1"/>
          <p:nvPr/>
        </p:nvSpPr>
        <p:spPr>
          <a:xfrm>
            <a:off x="5969001" y="3166533"/>
            <a:ext cx="2887134" cy="954107"/>
          </a:xfrm>
          <a:prstGeom prst="rect">
            <a:avLst/>
          </a:prstGeom>
          <a:noFill/>
        </p:spPr>
        <p:txBody>
          <a:bodyPr wrap="square" rtlCol="0">
            <a:spAutoFit/>
          </a:bodyPr>
          <a:lstStyle/>
          <a:p>
            <a:pPr algn="ctr"/>
            <a:r>
              <a:rPr lang="en-US" sz="2800" dirty="0" smtClean="0">
                <a:solidFill>
                  <a:srgbClr val="44546A"/>
                </a:solidFill>
              </a:rPr>
              <a:t>What activates supporting cells?</a:t>
            </a:r>
            <a:endParaRPr lang="en-US" sz="2800" dirty="0">
              <a:solidFill>
                <a:srgbClr val="44546A"/>
              </a:solidFill>
            </a:endParaRPr>
          </a:p>
        </p:txBody>
      </p:sp>
    </p:spTree>
    <p:extLst>
      <p:ext uri="{BB962C8B-B14F-4D97-AF65-F5344CB8AC3E}">
        <p14:creationId xmlns:p14="http://schemas.microsoft.com/office/powerpoint/2010/main" val="2180407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19251</TotalTime>
  <Words>681</Words>
  <Application>Microsoft Office PowerPoint</Application>
  <PresentationFormat>On-screen Show (4:3)</PresentationFormat>
  <Paragraphs>134</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Progress in Cochlear Regeneration</vt:lpstr>
      <vt:lpstr>Acquired Hearing Loss</vt:lpstr>
      <vt:lpstr>Mammals don’t regenerate lost cochlear cells</vt:lpstr>
      <vt:lpstr>In birds, natural regeneration leads to full recovery</vt:lpstr>
      <vt:lpstr>PowerPoint Presentation</vt:lpstr>
      <vt:lpstr>Mouse supporting cells can differentiate into hair cell-like cells in culture</vt:lpstr>
      <vt:lpstr>Mouse supporting cells can differentiate into hair cell-like cells in culture</vt:lpstr>
      <vt:lpstr>These results have been repeated and extended in hundreds of reports from dozens of labs</vt:lpstr>
      <vt:lpstr>PowerPoint Presentation</vt:lpstr>
      <vt:lpstr>Candidate Signaling Pathways</vt:lpstr>
      <vt:lpstr>Chicken supporting cells need ERBB2 family signaling to proliferate</vt:lpstr>
      <vt:lpstr>ERBB2 family members regulate regeneration in other tissues</vt:lpstr>
      <vt:lpstr>But, if mouse supporting cells can make hair cells, and if the pathway proteins are present,  then why doesn’t the mouse cochlea regenerate?</vt:lpstr>
      <vt:lpstr>Modern genetic tools enable the expression of activated ERBB2 receptor</vt:lpstr>
      <vt:lpstr>Activating ERBB2 causes supporting cells to down-regulate a major marker</vt:lpstr>
      <vt:lpstr>Activating ERBB2 drives formation of new hair cell-like cells</vt:lpstr>
      <vt:lpstr>Others are taking complementary approaches</vt:lpstr>
      <vt:lpstr>PowerPoint Presentation</vt:lpstr>
      <vt:lpstr>Repair of damaged cells may be as important as regeneration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CMIAV</dc:creator>
  <cp:lastModifiedBy>Amanda Watson</cp:lastModifiedBy>
  <cp:revision>145</cp:revision>
  <dcterms:created xsi:type="dcterms:W3CDTF">2017-03-02T17:05:59Z</dcterms:created>
  <dcterms:modified xsi:type="dcterms:W3CDTF">2019-05-10T18:03:21Z</dcterms:modified>
</cp:coreProperties>
</file>