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E75"/>
    <a:srgbClr val="D5D5D5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84" d="100"/>
          <a:sy n="84" d="100"/>
        </p:scale>
        <p:origin x="-3824" y="-1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5177"/>
            <a:ext cx="7772400" cy="234754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9246"/>
            <a:ext cx="6858000" cy="738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176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1026"/>
            <a:ext cx="7886700" cy="97130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5"/>
            <a:ext cx="7886700" cy="31652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2976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2822331"/>
            <a:ext cx="7886700" cy="17584"/>
          </a:xfrm>
          <a:prstGeom prst="line">
            <a:avLst/>
          </a:prstGeom>
          <a:ln>
            <a:solidFill>
              <a:srgbClr val="462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63969"/>
            <a:ext cx="7886700" cy="26985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297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6386"/>
            <a:ext cx="7886700" cy="993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839915"/>
            <a:ext cx="3886200" cy="3182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39915"/>
            <a:ext cx="3886200" cy="318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0297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2822331"/>
            <a:ext cx="7886700" cy="17584"/>
          </a:xfrm>
          <a:prstGeom prst="line">
            <a:avLst/>
          </a:prstGeom>
          <a:ln>
            <a:solidFill>
              <a:srgbClr val="462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7592"/>
            <a:ext cx="7886700" cy="10023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85933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710352"/>
            <a:ext cx="3868340" cy="22508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85933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10352"/>
            <a:ext cx="3887391" cy="22508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941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2822331"/>
            <a:ext cx="7886700" cy="17584"/>
          </a:xfrm>
          <a:prstGeom prst="line">
            <a:avLst/>
          </a:prstGeom>
          <a:ln>
            <a:solidFill>
              <a:srgbClr val="462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2230"/>
            <a:ext cx="7886700" cy="98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0297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2822331"/>
            <a:ext cx="7886700" cy="17584"/>
          </a:xfrm>
          <a:prstGeom prst="line">
            <a:avLst/>
          </a:prstGeom>
          <a:ln>
            <a:solidFill>
              <a:srgbClr val="462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0297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6385"/>
            <a:ext cx="2949178" cy="10814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6385"/>
            <a:ext cx="4629150" cy="4014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27838"/>
            <a:ext cx="2949178" cy="29411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4183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6384"/>
            <a:ext cx="2949178" cy="13891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6384"/>
            <a:ext cx="4629150" cy="40146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235568"/>
            <a:ext cx="2949178" cy="26334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539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hearinghealthmatters.org/betterhearingconsumer/2018/5-errors-of-our-hearing-loss-ways/" TargetMode="External"/><Relationship Id="rId5" Type="http://schemas.openxmlformats.org/officeDocument/2006/relationships/image" Target="../media/image1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gaelhannan.com/wp-content/uploads/2016/09/MC-HLAA-DC.jpg" TargetMode="External"/><Relationship Id="rId5" Type="http://schemas.openxmlformats.org/officeDocument/2006/relationships/image" Target="../media/image19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s://hearinghealthmatters.org/betterhearingconsumer/2018/5-errors-of-our-hearing-loss-way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hearinghealthmatters.org/betterhearingconsumer/2015/how-to-irritate-people-with-your-hearing-loss/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ringhealthmatters.org/betterhearingconsumer/2015/how-to-bluff-like-a-pro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67733"/>
            <a:ext cx="7772400" cy="347718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It’s Not Just Them – It’s Us!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000" dirty="0" smtClean="0"/>
              <a:t>Gael </a:t>
            </a:r>
            <a:r>
              <a:rPr lang="en-US" sz="4000" dirty="0" err="1" smtClean="0"/>
              <a:t>Hannan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https://</a:t>
            </a:r>
            <a:r>
              <a:rPr lang="en-US" sz="4000" dirty="0" err="1" smtClean="0"/>
              <a:t>hearinghealthmatters.org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Beth </a:t>
            </a:r>
            <a:r>
              <a:rPr lang="en-US" sz="4000" dirty="0" smtClean="0"/>
              <a:t>Wilson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311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Copyright © Gael Hannan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Hide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6"/>
            <a:ext cx="6237642" cy="153677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Answer question we </a:t>
            </a:r>
            <a:r>
              <a:rPr lang="en-US" sz="2400" i="1" dirty="0" smtClean="0"/>
              <a:t>thought</a:t>
            </a:r>
            <a:r>
              <a:rPr lang="en-US" sz="2400" dirty="0" smtClean="0"/>
              <a:t> we heard</a:t>
            </a:r>
          </a:p>
          <a:p>
            <a:r>
              <a:rPr lang="en-US" sz="2400" dirty="0" smtClean="0"/>
              <a:t>Hiding a hearing loss leads to misinterpretation</a:t>
            </a:r>
          </a:p>
          <a:p>
            <a:pPr lvl="1"/>
            <a:r>
              <a:rPr lang="en-US" sz="2000" dirty="0" smtClean="0"/>
              <a:t>Response doesn’t match (“they’re not very bright”)</a:t>
            </a:r>
          </a:p>
          <a:p>
            <a:pPr lvl="1"/>
            <a:r>
              <a:rPr lang="en-US" sz="2000" dirty="0" smtClean="0"/>
              <a:t>Frown in concentration (“they disagree with me”)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" y="6081004"/>
            <a:ext cx="1029809" cy="7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7330" y="4515094"/>
            <a:ext cx="3882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Bad Habit: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self-identify</a:t>
            </a:r>
            <a:endParaRPr lang="en-US" sz="3200" b="1" dirty="0">
              <a:solidFill>
                <a:srgbClr val="462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92" y="3118010"/>
            <a:ext cx="2178866" cy="2368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4777" y="6469502"/>
            <a:ext cx="5905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https://hearinghealthmatters.org/betterhearingconsumer/2018/5-errors-of-our-hearing-loss-ways/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3" t="6174" r="30861" b="26836"/>
          <a:stretch/>
        </p:blipFill>
        <p:spPr>
          <a:xfrm>
            <a:off x="990988" y="4328894"/>
            <a:ext cx="1399790" cy="16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Monopolize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5"/>
            <a:ext cx="4582542" cy="9774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Dominate communication</a:t>
            </a:r>
          </a:p>
          <a:p>
            <a:r>
              <a:rPr lang="en-US" sz="2400" dirty="0" smtClean="0"/>
              <a:t>Suck all the air out of the room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" y="6081004"/>
            <a:ext cx="1029809" cy="7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605" y="4121424"/>
            <a:ext cx="36719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Bad Habit: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</a:rPr>
              <a:t>If I’m talking,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</a:rPr>
              <a:t>I don’t have to listen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9" y="3936839"/>
            <a:ext cx="2591893" cy="1754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6823" y="6387029"/>
            <a:ext cx="4690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https://www.gaelhannan.com/wp-content/uploads/2016/09/MC-HLAA-DC.jpg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92" t="3702" r="29139" b="2818"/>
          <a:stretch/>
        </p:blipFill>
        <p:spPr>
          <a:xfrm>
            <a:off x="657065" y="3817398"/>
            <a:ext cx="1565193" cy="20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Break Those Bad Habits!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036081" y="2565400"/>
            <a:ext cx="4890517" cy="4292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" y="3053526"/>
            <a:ext cx="2126684" cy="165124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386307" y="3373193"/>
            <a:ext cx="899435" cy="825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62439" y="4130571"/>
            <a:ext cx="1207364" cy="57420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673672" y="3480931"/>
            <a:ext cx="3378069" cy="610148"/>
          </a:xfrm>
          <a:prstGeom prst="rightArrow">
            <a:avLst/>
          </a:prstGeom>
          <a:solidFill>
            <a:srgbClr val="462E75"/>
          </a:solidFill>
          <a:ln>
            <a:solidFill>
              <a:srgbClr val="462E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73" y="4012386"/>
            <a:ext cx="2876716" cy="21575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39" y="3084262"/>
            <a:ext cx="2126684" cy="1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Bluff Pledge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my life, I will not bluff!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will not pretend to understand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dirty="0"/>
              <a:t>I do </a:t>
            </a:r>
            <a:r>
              <a:rPr lang="en-US" sz="2400" i="1" dirty="0"/>
              <a:t>not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Instead </a:t>
            </a:r>
            <a:r>
              <a:rPr lang="en-US" sz="2400" dirty="0"/>
              <a:t>I will do, all that it takes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engage, interact and communicate! 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" y="6100559"/>
            <a:ext cx="882770" cy="70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45" y="5194879"/>
            <a:ext cx="1589102" cy="1460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3913" y="2336678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Gael Hannon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413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Ask for what we need</a:t>
            </a:r>
          </a:p>
          <a:p>
            <a:pPr marL="0" indent="0">
              <a:buNone/>
            </a:pPr>
            <a:r>
              <a:rPr lang="en-US" sz="2400" dirty="0" smtClean="0"/>
              <a:t>Model good communication behaviors</a:t>
            </a:r>
          </a:p>
          <a:p>
            <a:pPr marL="0" indent="0">
              <a:buNone/>
            </a:pPr>
            <a:r>
              <a:rPr lang="en-US" sz="2400" dirty="0" smtClean="0"/>
              <a:t>Patience with those who do not experience what we do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" y="6100559"/>
            <a:ext cx="882770" cy="70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13" y="4474346"/>
            <a:ext cx="2025040" cy="17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Am I helping or hurting?</a:t>
            </a:r>
          </a:p>
          <a:p>
            <a:pPr marL="0" indent="0">
              <a:buNone/>
            </a:pPr>
            <a:r>
              <a:rPr lang="en-US" sz="2400" dirty="0" smtClean="0"/>
              <a:t>Am I requesting or demanding?</a:t>
            </a:r>
          </a:p>
          <a:p>
            <a:pPr marL="0" indent="0">
              <a:buNone/>
            </a:pPr>
            <a:r>
              <a:rPr lang="en-US" sz="2400" dirty="0" smtClean="0"/>
              <a:t>Do my facial expressions match my words?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" y="6100559"/>
            <a:ext cx="882770" cy="70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35" y="4459460"/>
            <a:ext cx="2015056" cy="20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and Clarify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“Did you just say ___?”</a:t>
            </a:r>
          </a:p>
          <a:p>
            <a:pPr marL="0" indent="0">
              <a:buNone/>
            </a:pPr>
            <a:r>
              <a:rPr lang="en-US" sz="2400" dirty="0" smtClean="0"/>
              <a:t>“Is it one-five or five-oh?”</a:t>
            </a:r>
          </a:p>
          <a:p>
            <a:pPr marL="0" indent="0">
              <a:buNone/>
            </a:pPr>
            <a:r>
              <a:rPr lang="en-US" sz="2400" dirty="0" smtClean="0"/>
              <a:t>“I heard ‘chicken’ but missed the rest of the special”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" y="6100559"/>
            <a:ext cx="882770" cy="70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1" y="4321639"/>
            <a:ext cx="1454856" cy="21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Good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5"/>
            <a:ext cx="5896437" cy="316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Face my communication partner</a:t>
            </a:r>
          </a:p>
          <a:p>
            <a:pPr marL="0" indent="0">
              <a:buNone/>
            </a:pPr>
            <a:r>
              <a:rPr lang="en-US" sz="2400" dirty="0" smtClean="0"/>
              <a:t>Don’t talk with food in my mouth</a:t>
            </a:r>
          </a:p>
          <a:p>
            <a:pPr marL="0" indent="0">
              <a:buNone/>
            </a:pPr>
            <a:r>
              <a:rPr lang="en-US" sz="2400" dirty="0" smtClean="0"/>
              <a:t>Don’t say anything I’m not prepared to repeat</a:t>
            </a:r>
          </a:p>
          <a:p>
            <a:pPr marL="0" indent="0">
              <a:buNone/>
            </a:pPr>
            <a:r>
              <a:rPr lang="en-US" sz="2400" dirty="0" smtClean="0"/>
              <a:t>Keep to one conversation</a:t>
            </a:r>
          </a:p>
          <a:p>
            <a:pPr marL="0" indent="0">
              <a:buNone/>
            </a:pPr>
            <a:r>
              <a:rPr lang="en-US" sz="2400" dirty="0" smtClean="0"/>
              <a:t>Don’t mumble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" y="6100559"/>
            <a:ext cx="882770" cy="70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35" y="3320248"/>
            <a:ext cx="2169203" cy="20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5"/>
            <a:ext cx="8311164" cy="172320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Recognize bad habits that sabotage effective communication</a:t>
            </a:r>
          </a:p>
          <a:p>
            <a:r>
              <a:rPr lang="en-US" sz="2400" dirty="0" smtClean="0"/>
              <a:t>Assertiveness is good until it becomes aggressive </a:t>
            </a:r>
          </a:p>
          <a:p>
            <a:r>
              <a:rPr lang="en-US" sz="2400" dirty="0" smtClean="0"/>
              <a:t>Model what we want to see from our communication partners </a:t>
            </a:r>
          </a:p>
          <a:p>
            <a:r>
              <a:rPr lang="en-US" sz="2400" dirty="0"/>
              <a:t>Transition bad habits into good habits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1" y="4671253"/>
            <a:ext cx="2539013" cy="2027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71253"/>
            <a:ext cx="2009899" cy="20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950" y="2831977"/>
            <a:ext cx="790350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462E75"/>
                </a:solidFill>
              </a:rPr>
              <a:t>Them + Us =</a:t>
            </a:r>
          </a:p>
          <a:p>
            <a:pPr algn="ctr"/>
            <a:r>
              <a:rPr lang="en-US" sz="1000" b="1" dirty="0" smtClean="0">
                <a:solidFill>
                  <a:srgbClr val="462E75"/>
                </a:solidFill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Communication</a:t>
            </a:r>
            <a:endParaRPr lang="en-US" sz="6600" b="1" dirty="0">
              <a:solidFill>
                <a:srgbClr val="462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87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9" y="1816065"/>
            <a:ext cx="720000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8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Pendulum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036081" y="2565400"/>
            <a:ext cx="4890517" cy="4292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326567" y="4165600"/>
            <a:ext cx="787400" cy="685800"/>
          </a:xfrm>
          <a:prstGeom prst="ellipse">
            <a:avLst/>
          </a:prstGeom>
          <a:solidFill>
            <a:srgbClr val="CE1126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39467" y="5511800"/>
            <a:ext cx="787400" cy="685800"/>
          </a:xfrm>
          <a:prstGeom prst="ellipse">
            <a:avLst/>
          </a:prstGeom>
          <a:solidFill>
            <a:srgbClr val="00B050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52367" y="4165600"/>
            <a:ext cx="787400" cy="685800"/>
          </a:xfrm>
          <a:prstGeom prst="ellipse">
            <a:avLst/>
          </a:prstGeom>
          <a:solidFill>
            <a:srgbClr val="CE1126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20" name="Straight Connector 19"/>
          <p:cNvCxnSpPr>
            <a:stCxn id="17" idx="7"/>
          </p:cNvCxnSpPr>
          <p:nvPr/>
        </p:nvCxnSpPr>
        <p:spPr>
          <a:xfrm flipV="1">
            <a:off x="2998655" y="2921000"/>
            <a:ext cx="1334512" cy="1345033"/>
          </a:xfrm>
          <a:prstGeom prst="line">
            <a:avLst/>
          </a:prstGeom>
          <a:noFill/>
          <a:ln w="38100" cap="flat" cmpd="sng" algn="ctr">
            <a:solidFill>
              <a:srgbClr val="B5B5B5"/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stCxn id="18" idx="0"/>
          </p:cNvCxnSpPr>
          <p:nvPr/>
        </p:nvCxnSpPr>
        <p:spPr>
          <a:xfrm flipV="1">
            <a:off x="4333167" y="2921000"/>
            <a:ext cx="0" cy="2590800"/>
          </a:xfrm>
          <a:prstGeom prst="line">
            <a:avLst/>
          </a:prstGeom>
          <a:noFill/>
          <a:ln w="38100" cap="flat" cmpd="sng" algn="ctr">
            <a:solidFill>
              <a:srgbClr val="B5B5B5"/>
            </a:solidFill>
            <a:prstDash val="solid"/>
          </a:ln>
          <a:effectLst/>
        </p:spPr>
      </p:cxnSp>
      <p:cxnSp>
        <p:nvCxnSpPr>
          <p:cNvPr id="22" name="Straight Connector 21"/>
          <p:cNvCxnSpPr>
            <a:stCxn id="19" idx="1"/>
          </p:cNvCxnSpPr>
          <p:nvPr/>
        </p:nvCxnSpPr>
        <p:spPr>
          <a:xfrm flipH="1" flipV="1">
            <a:off x="4333167" y="2921000"/>
            <a:ext cx="1334512" cy="1345033"/>
          </a:xfrm>
          <a:prstGeom prst="line">
            <a:avLst/>
          </a:prstGeom>
          <a:noFill/>
          <a:ln w="38100" cap="flat" cmpd="sng" algn="ctr">
            <a:solidFill>
              <a:srgbClr val="B5B5B5"/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548393" y="6235700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 Behavior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6081" y="48514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Strategy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37604" y="4830465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 Habits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03" y="3249127"/>
            <a:ext cx="1789738" cy="1789738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" y="3032702"/>
            <a:ext cx="1874654" cy="1874654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380" y="5351165"/>
            <a:ext cx="1038687" cy="13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47384"/>
            <a:ext cx="2629770" cy="204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39915"/>
            <a:ext cx="3886200" cy="1572287"/>
          </a:xfrm>
        </p:spPr>
        <p:txBody>
          <a:bodyPr/>
          <a:lstStyle/>
          <a:p>
            <a:r>
              <a:rPr lang="en-US" dirty="0" smtClean="0"/>
              <a:t>Don’t try to participate</a:t>
            </a:r>
          </a:p>
          <a:p>
            <a:r>
              <a:rPr lang="en-US" dirty="0" smtClean="0"/>
              <a:t>Self-isolate</a:t>
            </a:r>
          </a:p>
          <a:p>
            <a:r>
              <a:rPr lang="en-US" dirty="0" smtClean="0"/>
              <a:t>“I don’t deserve it”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0416" y="3302493"/>
            <a:ext cx="1118586" cy="1020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23" y="4533558"/>
            <a:ext cx="1906466" cy="19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47384"/>
            <a:ext cx="2629770" cy="204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Behavior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839915"/>
            <a:ext cx="4349503" cy="1554532"/>
          </a:xfrm>
        </p:spPr>
        <p:txBody>
          <a:bodyPr/>
          <a:lstStyle/>
          <a:p>
            <a:r>
              <a:rPr lang="en-US" dirty="0" smtClean="0"/>
              <a:t>Assertive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Effective</a:t>
            </a:r>
          </a:p>
          <a:p>
            <a:r>
              <a:rPr lang="en-US" dirty="0" smtClean="0"/>
              <a:t>Self-advocate</a:t>
            </a:r>
          </a:p>
          <a:p>
            <a:r>
              <a:rPr lang="en-US" dirty="0" smtClean="0"/>
              <a:t>“I deserve it”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91953" y="4208016"/>
            <a:ext cx="1606859" cy="82156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419" y="4394447"/>
            <a:ext cx="1930337" cy="2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47384"/>
            <a:ext cx="2629770" cy="204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Habits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839915"/>
            <a:ext cx="4349503" cy="3182816"/>
          </a:xfrm>
        </p:spPr>
        <p:txBody>
          <a:bodyPr/>
          <a:lstStyle/>
          <a:p>
            <a:r>
              <a:rPr lang="en-US" dirty="0" smtClean="0"/>
              <a:t>Assertive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Aggressive</a:t>
            </a:r>
          </a:p>
          <a:p>
            <a:r>
              <a:rPr lang="en-US" dirty="0" smtClean="0"/>
              <a:t>Self-sabotage</a:t>
            </a:r>
          </a:p>
          <a:p>
            <a:r>
              <a:rPr lang="en-US" dirty="0" smtClean="0"/>
              <a:t>“I </a:t>
            </a:r>
            <a:r>
              <a:rPr lang="en-US" b="1" dirty="0" smtClean="0"/>
              <a:t>DESERVE</a:t>
            </a:r>
            <a:r>
              <a:rPr lang="en-US" dirty="0" smtClean="0"/>
              <a:t> it!!!!!!”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95678" y="3338072"/>
            <a:ext cx="1118586" cy="1020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0754" y="4651674"/>
            <a:ext cx="3005804" cy="18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6"/>
            <a:ext cx="7886700" cy="13328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Talk to our communication partners from another room</a:t>
            </a:r>
          </a:p>
          <a:p>
            <a:r>
              <a:rPr lang="en-US" sz="2400" dirty="0" smtClean="0"/>
              <a:t>Ask a question with our head in the vegetable drawer</a:t>
            </a:r>
          </a:p>
          <a:p>
            <a:r>
              <a:rPr lang="en-US" sz="2400" dirty="0" smtClean="0"/>
              <a:t>Start a conversation without our hearing aid/CI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" y="6081004"/>
            <a:ext cx="1029809" cy="7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604" y="4334211"/>
            <a:ext cx="3779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Bad Habit: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model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communication</a:t>
            </a:r>
            <a:endParaRPr lang="en-US" sz="3200" b="1" dirty="0">
              <a:solidFill>
                <a:srgbClr val="462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hearinghealthmatters.org/betterhearingconsumer/files/2018/10/error-w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08" y="4354258"/>
            <a:ext cx="2278613" cy="13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4777" y="6469502"/>
            <a:ext cx="59053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https://hearinghealthmatters.org/betterhearingconsumer/2018/5-errors-of-our-hearing-loss-ways/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882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23" y="4017176"/>
            <a:ext cx="1523025" cy="1832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Assertiveness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5"/>
            <a:ext cx="6970635" cy="31652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“I deserve to hear the punchline!”</a:t>
            </a:r>
          </a:p>
          <a:p>
            <a:r>
              <a:rPr lang="en-US" sz="2400" dirty="0" smtClean="0"/>
              <a:t>“It’s your fault I can’t hear what’s going on”</a:t>
            </a:r>
          </a:p>
          <a:p>
            <a:r>
              <a:rPr lang="en-US" sz="2400" dirty="0" smtClean="0"/>
              <a:t>Tend to be more aggressive with our family members</a:t>
            </a:r>
          </a:p>
          <a:p>
            <a:pPr lvl="1"/>
            <a:r>
              <a:rPr lang="en-US" sz="2000" dirty="0" smtClean="0"/>
              <a:t>Have higher expectations (they should know better!)</a:t>
            </a:r>
          </a:p>
          <a:p>
            <a:pPr lvl="1"/>
            <a:r>
              <a:rPr lang="en-US" sz="2000" dirty="0" smtClean="0"/>
              <a:t>They can’t escape us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" y="6081004"/>
            <a:ext cx="1029809" cy="7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7457" y="4786802"/>
            <a:ext cx="3640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Bad Habit: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ask for patience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don’t return it</a:t>
            </a:r>
            <a:endParaRPr lang="en-US" sz="3200" b="1" dirty="0">
              <a:solidFill>
                <a:srgbClr val="462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941" y="6356462"/>
            <a:ext cx="5603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https://hearinghealthmatters.org/betterhearingconsumer/2015/how-to-irritate-people-with-your-hearing-loss/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2551"/>
            <a:ext cx="1069754" cy="12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Bluff Like a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39916"/>
            <a:ext cx="6082869" cy="17865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Fake interest in the conversation</a:t>
            </a:r>
          </a:p>
          <a:p>
            <a:r>
              <a:rPr lang="en-US" sz="2400" dirty="0" smtClean="0"/>
              <a:t>Copy other people (laugh when others laugh)</a:t>
            </a:r>
          </a:p>
          <a:p>
            <a:r>
              <a:rPr lang="en-US" sz="2400" dirty="0" smtClean="0"/>
              <a:t>Make listening noises</a:t>
            </a:r>
          </a:p>
          <a:p>
            <a:r>
              <a:rPr lang="en-US" sz="2400" dirty="0" smtClean="0"/>
              <a:t>Use facial expressions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" y="6081004"/>
            <a:ext cx="1029809" cy="77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1728" y="4724241"/>
            <a:ext cx="20617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Bad Habit: </a:t>
            </a:r>
          </a:p>
          <a:p>
            <a:pPr algn="ctr"/>
            <a:r>
              <a:rPr lang="en-US" sz="3200" b="1" dirty="0" smtClean="0">
                <a:solidFill>
                  <a:srgbClr val="462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bluff</a:t>
            </a:r>
            <a:endParaRPr lang="en-US" sz="3200" b="1" dirty="0">
              <a:solidFill>
                <a:srgbClr val="462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5809" y="6460408"/>
            <a:ext cx="52857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https://hearinghealthmatters.org/betterhearingconsumer/2015/how-to-bluff-like-a-pro/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62" y="3898119"/>
            <a:ext cx="1808875" cy="1986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4878" r="28742" b="28837"/>
          <a:stretch/>
        </p:blipFill>
        <p:spPr>
          <a:xfrm>
            <a:off x="2320311" y="4656237"/>
            <a:ext cx="1396867" cy="15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4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579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It’s Not Just Them – It’s Us!  Gael Hannan https://hearinghealthmatters.org Beth Wilson</vt:lpstr>
      <vt:lpstr>PowerPoint Presentation</vt:lpstr>
      <vt:lpstr>Communication Pendulum</vt:lpstr>
      <vt:lpstr>No Strategy</vt:lpstr>
      <vt:lpstr>Good Behavior</vt:lpstr>
      <vt:lpstr>Bad Habits</vt:lpstr>
      <vt:lpstr>What Was I Thinking?</vt:lpstr>
      <vt:lpstr>Aggressive Assertiveness</vt:lpstr>
      <vt:lpstr>Bluff Like a Pro</vt:lpstr>
      <vt:lpstr>Why Do I Hide It?</vt:lpstr>
      <vt:lpstr>Monopolize the Conversation</vt:lpstr>
      <vt:lpstr>Let’s Break Those Bad Habits!</vt:lpstr>
      <vt:lpstr>No Bluff Pledge</vt:lpstr>
      <vt:lpstr>Take Responsibility</vt:lpstr>
      <vt:lpstr>Situational Awareness</vt:lpstr>
      <vt:lpstr>Verify and Clarify</vt:lpstr>
      <vt:lpstr>Model Good Communication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CMIAV</dc:creator>
  <cp:lastModifiedBy>Steve and Judy Shugarts</cp:lastModifiedBy>
  <cp:revision>62</cp:revision>
  <dcterms:created xsi:type="dcterms:W3CDTF">2017-03-02T17:05:59Z</dcterms:created>
  <dcterms:modified xsi:type="dcterms:W3CDTF">2019-10-08T21:52:26Z</dcterms:modified>
</cp:coreProperties>
</file>