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9" r:id="rId9"/>
    <p:sldId id="264" r:id="rId10"/>
    <p:sldId id="270" r:id="rId11"/>
    <p:sldId id="281" r:id="rId12"/>
    <p:sldId id="263" r:id="rId13"/>
    <p:sldId id="265" r:id="rId14"/>
    <p:sldId id="274" r:id="rId15"/>
    <p:sldId id="280" r:id="rId16"/>
    <p:sldId id="266" r:id="rId17"/>
    <p:sldId id="268" r:id="rId18"/>
    <p:sldId id="267" r:id="rId19"/>
    <p:sldId id="271" r:id="rId20"/>
    <p:sldId id="275" r:id="rId21"/>
    <p:sldId id="272" r:id="rId22"/>
    <p:sldId id="273" r:id="rId23"/>
    <p:sldId id="276" r:id="rId24"/>
    <p:sldId id="277" r:id="rId25"/>
    <p:sldId id="278" r:id="rId26"/>
    <p:sldId id="27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2E75"/>
    <a:srgbClr val="2C75C5"/>
    <a:srgbClr val="0059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94660"/>
  </p:normalViewPr>
  <p:slideViewPr>
    <p:cSldViewPr snapToGrid="0">
      <p:cViewPr>
        <p:scale>
          <a:sx n="82" d="100"/>
          <a:sy n="82" d="100"/>
        </p:scale>
        <p:origin x="1459" y="58"/>
      </p:cViewPr>
      <p:guideLst>
        <p:guide orient="horz" pos="2160"/>
        <p:guide pos="2880"/>
      </p:guideLst>
    </p:cSldViewPr>
  </p:slideViewPr>
  <p:notesTextViewPr>
    <p:cViewPr>
      <p:scale>
        <a:sx n="1" d="1"/>
        <a:sy n="1" d="1"/>
      </p:scale>
      <p:origin x="0" y="0"/>
    </p:cViewPr>
  </p:notesTextViewPr>
  <p:sorterViewPr>
    <p:cViewPr>
      <p:scale>
        <a:sx n="100" d="100"/>
        <a:sy n="100" d="100"/>
      </p:scale>
      <p:origin x="0" y="-460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C115A2-0B30-4F8F-A4CF-D33B551DD17B}" type="datetimeFigureOut">
              <a:rPr lang="en-US" smtClean="0"/>
              <a:t>6/20/2019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AA44F3-01BF-485E-AF7A-5018D6F52EA0}" type="slidenum">
              <a:rPr lang="en-US" smtClean="0"/>
              <a:t>‹#›</a:t>
            </a:fld>
            <a:endParaRPr lang="en-US"/>
          </a:p>
        </p:txBody>
      </p:sp>
    </p:spTree>
    <p:extLst>
      <p:ext uri="{BB962C8B-B14F-4D97-AF65-F5344CB8AC3E}">
        <p14:creationId xmlns:p14="http://schemas.microsoft.com/office/powerpoint/2010/main" val="1386905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healthyhearing.com/help/hearing-aids/va"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AA44F3-01BF-485E-AF7A-5018D6F52EA0}" type="slidenum">
              <a:rPr lang="en-US" smtClean="0"/>
              <a:t>5</a:t>
            </a:fld>
            <a:endParaRPr lang="en-US"/>
          </a:p>
        </p:txBody>
      </p:sp>
    </p:spTree>
    <p:extLst>
      <p:ext uri="{BB962C8B-B14F-4D97-AF65-F5344CB8AC3E}">
        <p14:creationId xmlns:p14="http://schemas.microsoft.com/office/powerpoint/2010/main" val="2557304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Passed Congress so starting in 2021 you can purchase hearing aids OTC and program yourself.</a:t>
            </a:r>
          </a:p>
        </p:txBody>
      </p:sp>
      <p:sp>
        <p:nvSpPr>
          <p:cNvPr id="4" name="Slide Number Placeholder 3"/>
          <p:cNvSpPr>
            <a:spLocks noGrp="1"/>
          </p:cNvSpPr>
          <p:nvPr>
            <p:ph type="sldNum" sz="quarter" idx="5"/>
          </p:nvPr>
        </p:nvSpPr>
        <p:spPr/>
        <p:txBody>
          <a:bodyPr/>
          <a:lstStyle/>
          <a:p>
            <a:fld id="{4FAA44F3-01BF-485E-AF7A-5018D6F52EA0}" type="slidenum">
              <a:rPr lang="en-US" smtClean="0"/>
              <a:t>22</a:t>
            </a:fld>
            <a:endParaRPr lang="en-US"/>
          </a:p>
        </p:txBody>
      </p:sp>
    </p:spTree>
    <p:extLst>
      <p:ext uri="{BB962C8B-B14F-4D97-AF65-F5344CB8AC3E}">
        <p14:creationId xmlns:p14="http://schemas.microsoft.com/office/powerpoint/2010/main" val="19974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Introduction of new and innovative products such as digital waterproof aid and implementation of digital technology will propel the growth of the hearing aids market during the forecast period. The introduction of a new product that combines cochlear implant and aid technology to overcome the high-frequency hearing loss in patients will create new opportunities for the hearing aids manufacturers in the global market.</a:t>
            </a:r>
          </a:p>
          <a:p>
            <a:r>
              <a:rPr lang="en-US" sz="1200" kern="1200" dirty="0">
                <a:solidFill>
                  <a:schemeClr val="tx1"/>
                </a:solidFill>
                <a:effectLst/>
                <a:latin typeface="+mn-lt"/>
                <a:ea typeface="+mn-ea"/>
                <a:cs typeface="+mn-cs"/>
              </a:rPr>
              <a:t>Prominent vendors are investing in advanced technology to launch better products and increase market share in the global market.</a:t>
            </a:r>
          </a:p>
          <a:p>
            <a:r>
              <a:rPr lang="en-US" sz="1200" kern="1200" dirty="0">
                <a:solidFill>
                  <a:schemeClr val="tx1"/>
                </a:solidFill>
                <a:effectLst/>
                <a:latin typeface="+mn-lt"/>
                <a:ea typeface="+mn-ea"/>
                <a:cs typeface="+mn-cs"/>
              </a:rPr>
              <a:t>The penetration of internet is helping the development of e-commerce websites that sell hearing devices to end-users.</a:t>
            </a:r>
          </a:p>
          <a:p>
            <a:r>
              <a:rPr lang="en-US" sz="1200" kern="1200" dirty="0">
                <a:solidFill>
                  <a:schemeClr val="tx1"/>
                </a:solidFill>
                <a:effectLst/>
                <a:latin typeface="+mn-lt"/>
                <a:ea typeface="+mn-ea"/>
                <a:cs typeface="+mn-cs"/>
              </a:rPr>
              <a:t>Online retailers such as Amazon and eBay offer a comparative analysis of various types and brands of hearing devices. </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FAA44F3-01BF-485E-AF7A-5018D6F52EA0}" type="slidenum">
              <a:rPr lang="en-US" smtClean="0"/>
              <a:t>23</a:t>
            </a:fld>
            <a:endParaRPr lang="en-US"/>
          </a:p>
        </p:txBody>
      </p:sp>
    </p:spTree>
    <p:extLst>
      <p:ext uri="{BB962C8B-B14F-4D97-AF65-F5344CB8AC3E}">
        <p14:creationId xmlns:p14="http://schemas.microsoft.com/office/powerpoint/2010/main" val="894795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AARP, persons over age 50 control 83% of the countries wealth and make up 51% of consumer spending, over $7 trillion.</a:t>
            </a:r>
          </a:p>
        </p:txBody>
      </p:sp>
      <p:sp>
        <p:nvSpPr>
          <p:cNvPr id="4" name="Slide Number Placeholder 3"/>
          <p:cNvSpPr>
            <a:spLocks noGrp="1"/>
          </p:cNvSpPr>
          <p:nvPr>
            <p:ph type="sldNum" sz="quarter" idx="5"/>
          </p:nvPr>
        </p:nvSpPr>
        <p:spPr/>
        <p:txBody>
          <a:bodyPr/>
          <a:lstStyle/>
          <a:p>
            <a:fld id="{4FAA44F3-01BF-485E-AF7A-5018D6F52EA0}" type="slidenum">
              <a:rPr lang="en-US" smtClean="0"/>
              <a:t>24</a:t>
            </a:fld>
            <a:endParaRPr lang="en-US"/>
          </a:p>
        </p:txBody>
      </p:sp>
    </p:spTree>
    <p:extLst>
      <p:ext uri="{BB962C8B-B14F-4D97-AF65-F5344CB8AC3E}">
        <p14:creationId xmlns:p14="http://schemas.microsoft.com/office/powerpoint/2010/main" val="1179592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States: Kansas City Communities of All Ages; Atlanta Georgia have Metro Retirement Migration</a:t>
            </a:r>
          </a:p>
        </p:txBody>
      </p:sp>
      <p:sp>
        <p:nvSpPr>
          <p:cNvPr id="4" name="Slide Number Placeholder 3"/>
          <p:cNvSpPr>
            <a:spLocks noGrp="1"/>
          </p:cNvSpPr>
          <p:nvPr>
            <p:ph type="sldNum" sz="quarter" idx="5"/>
          </p:nvPr>
        </p:nvSpPr>
        <p:spPr/>
        <p:txBody>
          <a:bodyPr/>
          <a:lstStyle/>
          <a:p>
            <a:fld id="{4FAA44F3-01BF-485E-AF7A-5018D6F52EA0}" type="slidenum">
              <a:rPr lang="en-US" smtClean="0"/>
              <a:t>25</a:t>
            </a:fld>
            <a:endParaRPr lang="en-US"/>
          </a:p>
        </p:txBody>
      </p:sp>
    </p:spTree>
    <p:extLst>
      <p:ext uri="{BB962C8B-B14F-4D97-AF65-F5344CB8AC3E}">
        <p14:creationId xmlns:p14="http://schemas.microsoft.com/office/powerpoint/2010/main" val="3237581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Arkansas, Colorado, Connecticut, Delaware, Georgia, Illinois, Kentucky, Louisiana, Maine, Maryland, MA, Minnesota, Missouri, New Hampshire, NJ, NY, New Mexico, NC, OK, Oregon, Tennessee, Texas, Rhode Island, Wisconsin</a:t>
            </a:r>
          </a:p>
        </p:txBody>
      </p:sp>
      <p:sp>
        <p:nvSpPr>
          <p:cNvPr id="4" name="Slide Number Placeholder 3"/>
          <p:cNvSpPr>
            <a:spLocks noGrp="1"/>
          </p:cNvSpPr>
          <p:nvPr>
            <p:ph type="sldNum" sz="quarter" idx="5"/>
          </p:nvPr>
        </p:nvSpPr>
        <p:spPr/>
        <p:txBody>
          <a:bodyPr/>
          <a:lstStyle/>
          <a:p>
            <a:fld id="{4FAA44F3-01BF-485E-AF7A-5018D6F52EA0}" type="slidenum">
              <a:rPr lang="en-US" smtClean="0"/>
              <a:t>9</a:t>
            </a:fld>
            <a:endParaRPr lang="en-US"/>
          </a:p>
        </p:txBody>
      </p:sp>
    </p:spTree>
    <p:extLst>
      <p:ext uri="{BB962C8B-B14F-4D97-AF65-F5344CB8AC3E}">
        <p14:creationId xmlns:p14="http://schemas.microsoft.com/office/powerpoint/2010/main" val="2310686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 states covered hearing aids (HA) for both ears if they both meet eligibility requirements</a:t>
            </a:r>
          </a:p>
          <a:p>
            <a:r>
              <a:rPr lang="en-US" dirty="0"/>
              <a:t>11 states covered two  HA if both ears had hearing loss, but only if additional criteria was met – if seeking employment, are in school, have both hearing and vision loss; significant mental and physical disability; or need for safety reasons.</a:t>
            </a:r>
          </a:p>
          <a:p>
            <a:r>
              <a:rPr lang="en-US" dirty="0"/>
              <a:t>8 states did not have policy coverage for two hearing aids when needed or had policy implying that obtaining two hearing aids was not routine, even for adults with limitations</a:t>
            </a:r>
          </a:p>
          <a:p>
            <a:r>
              <a:rPr lang="en-US" dirty="0"/>
              <a:t>Alaska did not provide specifics in the available policy manual on covering two hearing aids</a:t>
            </a:r>
          </a:p>
        </p:txBody>
      </p:sp>
      <p:sp>
        <p:nvSpPr>
          <p:cNvPr id="4" name="Slide Number Placeholder 3"/>
          <p:cNvSpPr>
            <a:spLocks noGrp="1"/>
          </p:cNvSpPr>
          <p:nvPr>
            <p:ph type="sldNum" sz="quarter" idx="5"/>
          </p:nvPr>
        </p:nvSpPr>
        <p:spPr/>
        <p:txBody>
          <a:bodyPr/>
          <a:lstStyle/>
          <a:p>
            <a:fld id="{4FAA44F3-01BF-485E-AF7A-5018D6F52EA0}" type="slidenum">
              <a:rPr lang="en-US" smtClean="0"/>
              <a:t>10</a:t>
            </a:fld>
            <a:endParaRPr lang="en-US"/>
          </a:p>
        </p:txBody>
      </p:sp>
    </p:spTree>
    <p:extLst>
      <p:ext uri="{BB962C8B-B14F-4D97-AF65-F5344CB8AC3E}">
        <p14:creationId xmlns:p14="http://schemas.microsoft.com/office/powerpoint/2010/main" val="336098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AA44F3-01BF-485E-AF7A-5018D6F52EA0}" type="slidenum">
              <a:rPr lang="en-US" smtClean="0"/>
              <a:t>12</a:t>
            </a:fld>
            <a:endParaRPr lang="en-US"/>
          </a:p>
        </p:txBody>
      </p:sp>
    </p:spTree>
    <p:extLst>
      <p:ext uri="{BB962C8B-B14F-4D97-AF65-F5344CB8AC3E}">
        <p14:creationId xmlns:p14="http://schemas.microsoft.com/office/powerpoint/2010/main" val="937328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ACA covers children from birth to age 21</a:t>
            </a:r>
          </a:p>
          <a:p>
            <a:endParaRPr lang="en-US" dirty="0"/>
          </a:p>
        </p:txBody>
      </p:sp>
      <p:sp>
        <p:nvSpPr>
          <p:cNvPr id="4" name="Slide Number Placeholder 3"/>
          <p:cNvSpPr>
            <a:spLocks noGrp="1"/>
          </p:cNvSpPr>
          <p:nvPr>
            <p:ph type="sldNum" sz="quarter" idx="5"/>
          </p:nvPr>
        </p:nvSpPr>
        <p:spPr/>
        <p:txBody>
          <a:bodyPr/>
          <a:lstStyle/>
          <a:p>
            <a:fld id="{4FAA44F3-01BF-485E-AF7A-5018D6F52EA0}" type="slidenum">
              <a:rPr lang="en-US" smtClean="0"/>
              <a:t>13</a:t>
            </a:fld>
            <a:endParaRPr lang="en-US"/>
          </a:p>
        </p:txBody>
      </p:sp>
    </p:spTree>
    <p:extLst>
      <p:ext uri="{BB962C8B-B14F-4D97-AF65-F5344CB8AC3E}">
        <p14:creationId xmlns:p14="http://schemas.microsoft.com/office/powerpoint/2010/main" val="682733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TruHearing</a:t>
            </a:r>
            <a:r>
              <a:rPr lang="en-US" dirty="0"/>
              <a:t> is a Provider for MVP, Excellus. $699 outer ear, $999 inside ear</a:t>
            </a:r>
          </a:p>
          <a:p>
            <a:r>
              <a:rPr lang="en-US" dirty="0" err="1"/>
              <a:t>HiHealth</a:t>
            </a:r>
            <a:r>
              <a:rPr lang="en-US" dirty="0"/>
              <a:t> Innovations is company owned by UHC which provides benefits dependent on plan selected.</a:t>
            </a:r>
          </a:p>
          <a:p>
            <a:r>
              <a:rPr lang="en-US" dirty="0"/>
              <a:t>Set Amounts – Aetna, </a:t>
            </a:r>
            <a:r>
              <a:rPr lang="en-US" dirty="0" err="1"/>
              <a:t>Wellcare</a:t>
            </a:r>
            <a:r>
              <a:rPr lang="en-US" dirty="0"/>
              <a:t>, Todays Options, etc.</a:t>
            </a:r>
          </a:p>
        </p:txBody>
      </p:sp>
      <p:sp>
        <p:nvSpPr>
          <p:cNvPr id="4" name="Slide Number Placeholder 3"/>
          <p:cNvSpPr>
            <a:spLocks noGrp="1"/>
          </p:cNvSpPr>
          <p:nvPr>
            <p:ph type="sldNum" sz="quarter" idx="5"/>
          </p:nvPr>
        </p:nvSpPr>
        <p:spPr/>
        <p:txBody>
          <a:bodyPr/>
          <a:lstStyle/>
          <a:p>
            <a:fld id="{4FAA44F3-01BF-485E-AF7A-5018D6F52EA0}" type="slidenum">
              <a:rPr lang="en-US" smtClean="0"/>
              <a:t>14</a:t>
            </a:fld>
            <a:endParaRPr lang="en-US"/>
          </a:p>
        </p:txBody>
      </p:sp>
    </p:spTree>
    <p:extLst>
      <p:ext uri="{BB962C8B-B14F-4D97-AF65-F5344CB8AC3E}">
        <p14:creationId xmlns:p14="http://schemas.microsoft.com/office/powerpoint/2010/main" val="2684072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a:t>
            </a:r>
            <a:r>
              <a:rPr lang="en-US" sz="1200" u="sng" kern="1200" dirty="0">
                <a:solidFill>
                  <a:schemeClr val="tx1"/>
                </a:solidFill>
                <a:effectLst/>
                <a:latin typeface="+mn-lt"/>
                <a:ea typeface="+mn-ea"/>
                <a:cs typeface="+mn-cs"/>
                <a:hlinkClick r:id="rId3"/>
              </a:rPr>
              <a:t>VA is the single largest purchaser and provider of hearing aids</a:t>
            </a:r>
            <a:r>
              <a:rPr lang="en-US" sz="1200" kern="1200" dirty="0">
                <a:solidFill>
                  <a:schemeClr val="tx1"/>
                </a:solidFill>
                <a:effectLst/>
                <a:latin typeface="+mn-lt"/>
                <a:ea typeface="+mn-ea"/>
                <a:cs typeface="+mn-cs"/>
              </a:rPr>
              <a:t> in the United States. </a:t>
            </a:r>
            <a:endParaRPr lang="en-US" dirty="0"/>
          </a:p>
        </p:txBody>
      </p:sp>
      <p:sp>
        <p:nvSpPr>
          <p:cNvPr id="4" name="Slide Number Placeholder 3"/>
          <p:cNvSpPr>
            <a:spLocks noGrp="1"/>
          </p:cNvSpPr>
          <p:nvPr>
            <p:ph type="sldNum" sz="quarter" idx="5"/>
          </p:nvPr>
        </p:nvSpPr>
        <p:spPr/>
        <p:txBody>
          <a:bodyPr/>
          <a:lstStyle/>
          <a:p>
            <a:fld id="{4FAA44F3-01BF-485E-AF7A-5018D6F52EA0}" type="slidenum">
              <a:rPr lang="en-US" smtClean="0"/>
              <a:t>16</a:t>
            </a:fld>
            <a:endParaRPr lang="en-US"/>
          </a:p>
        </p:txBody>
      </p:sp>
    </p:spTree>
    <p:extLst>
      <p:ext uri="{BB962C8B-B14F-4D97-AF65-F5344CB8AC3E}">
        <p14:creationId xmlns:p14="http://schemas.microsoft.com/office/powerpoint/2010/main" val="1761208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purchase of hearing Aid</a:t>
            </a:r>
          </a:p>
          <a:p>
            <a:endParaRPr lang="en-US" dirty="0"/>
          </a:p>
        </p:txBody>
      </p:sp>
      <p:sp>
        <p:nvSpPr>
          <p:cNvPr id="4" name="Slide Number Placeholder 3"/>
          <p:cNvSpPr>
            <a:spLocks noGrp="1"/>
          </p:cNvSpPr>
          <p:nvPr>
            <p:ph type="sldNum" sz="quarter" idx="5"/>
          </p:nvPr>
        </p:nvSpPr>
        <p:spPr/>
        <p:txBody>
          <a:bodyPr/>
          <a:lstStyle/>
          <a:p>
            <a:fld id="{4FAA44F3-01BF-485E-AF7A-5018D6F52EA0}" type="slidenum">
              <a:rPr lang="en-US" smtClean="0"/>
              <a:t>18</a:t>
            </a:fld>
            <a:endParaRPr lang="en-US"/>
          </a:p>
        </p:txBody>
      </p:sp>
    </p:spTree>
    <p:extLst>
      <p:ext uri="{BB962C8B-B14F-4D97-AF65-F5344CB8AC3E}">
        <p14:creationId xmlns:p14="http://schemas.microsoft.com/office/powerpoint/2010/main" val="1096311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hearing aids an important health issue? Effecting other healthcare issues: </a:t>
            </a:r>
            <a:r>
              <a:rPr lang="en-US" dirty="0" err="1"/>
              <a:t>i.e</a:t>
            </a:r>
            <a:r>
              <a:rPr lang="en-US" dirty="0"/>
              <a:t>  Depression, Isolation, increased risk for dementia, Falls, reduced mobility and balance, Safety, etc.</a:t>
            </a:r>
          </a:p>
        </p:txBody>
      </p:sp>
      <p:sp>
        <p:nvSpPr>
          <p:cNvPr id="4" name="Slide Number Placeholder 3"/>
          <p:cNvSpPr>
            <a:spLocks noGrp="1"/>
          </p:cNvSpPr>
          <p:nvPr>
            <p:ph type="sldNum" sz="quarter" idx="5"/>
          </p:nvPr>
        </p:nvSpPr>
        <p:spPr/>
        <p:txBody>
          <a:bodyPr/>
          <a:lstStyle/>
          <a:p>
            <a:fld id="{4FAA44F3-01BF-485E-AF7A-5018D6F52EA0}" type="slidenum">
              <a:rPr lang="en-US" smtClean="0"/>
              <a:t>19</a:t>
            </a:fld>
            <a:endParaRPr lang="en-US"/>
          </a:p>
        </p:txBody>
      </p:sp>
    </p:spTree>
    <p:extLst>
      <p:ext uri="{BB962C8B-B14F-4D97-AF65-F5344CB8AC3E}">
        <p14:creationId xmlns:p14="http://schemas.microsoft.com/office/powerpoint/2010/main" val="2075053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6/20/2019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4051428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6/20/2019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4244070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6/20/2019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2456277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6/20/2019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1479563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6/20/2019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1817690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6/20/2019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215825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6/20/2019</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3536920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6/20/2019</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2058561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6/20/2019</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41980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6/20/2019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182297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FE89A91-E5B2-4B5C-BC1C-76DE565E8C84}" type="datetimeFigureOut">
              <a:rPr lang="en-US" smtClean="0"/>
              <a:pPr/>
              <a:t>6/20/2019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F61640F-FB35-4741-A20B-390FF9E84B32}" type="slidenum">
              <a:rPr lang="en-US" smtClean="0"/>
              <a:pPr/>
              <a:t>‹#›</a:t>
            </a:fld>
            <a:endParaRPr lang="en-US"/>
          </a:p>
        </p:txBody>
      </p:sp>
    </p:spTree>
    <p:extLst>
      <p:ext uri="{BB962C8B-B14F-4D97-AF65-F5344CB8AC3E}">
        <p14:creationId xmlns:p14="http://schemas.microsoft.com/office/powerpoint/2010/main" val="2906294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2021905"/>
            <a:ext cx="7886700" cy="383477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1"/>
            <a:ext cx="9144000" cy="1825625"/>
          </a:xfrm>
          <a:prstGeom prst="rect">
            <a:avLst/>
          </a:prstGeom>
          <a:solidFill>
            <a:srgbClr val="462E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869724" y="6023175"/>
            <a:ext cx="2101360" cy="658979"/>
          </a:xfrm>
          <a:prstGeom prst="rect">
            <a:avLst/>
          </a:prstGeom>
        </p:spPr>
      </p:pic>
    </p:spTree>
    <p:extLst>
      <p:ext uri="{BB962C8B-B14F-4D97-AF65-F5344CB8AC3E}">
        <p14:creationId xmlns:p14="http://schemas.microsoft.com/office/powerpoint/2010/main" val="784189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medicare.gov/what-medicare-covers/whats-not-covered-by-part-a-part-b"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www.katherinebouton.com/2018/10/29/will-your-health-insurance" TargetMode="External"/><Relationship Id="rId3" Type="http://schemas.openxmlformats.org/officeDocument/2006/relationships/hyperlink" Target="https://www.epichearingrm.com/" TargetMode="External"/><Relationship Id="rId7" Type="http://schemas.openxmlformats.org/officeDocument/2006/relationships/hyperlink" Target="https://www.statnews.com/2019/02/27/hearing-aids-medicare" TargetMode="External"/><Relationship Id="rId2" Type="http://schemas.openxmlformats.org/officeDocument/2006/relationships/hyperlink" Target="https://cnbc.com/2017/03/02/hearing-loss-is-expected" TargetMode="External"/><Relationship Id="rId1" Type="http://schemas.openxmlformats.org/officeDocument/2006/relationships/slideLayout" Target="../slideLayouts/slideLayout2.xml"/><Relationship Id="rId6" Type="http://schemas.openxmlformats.org/officeDocument/2006/relationships/hyperlink" Target="https://commonwealthfund.org/publications/issue-brief" TargetMode="External"/><Relationship Id="rId5" Type="http://schemas.openxmlformats.org/officeDocument/2006/relationships/hyperlink" Target="https://www.healthaffairs.org/doi/10.1377/h/thaff.2016.1610" TargetMode="External"/><Relationship Id="rId4" Type="http://schemas.openxmlformats.org/officeDocument/2006/relationships/hyperlink" Target="https://www.quotewizard.com/health-insurance/hearing" TargetMode="External"/><Relationship Id="rId9" Type="http://schemas.openxmlformats.org/officeDocument/2006/relationships/hyperlink" Target="https://arizton.com/market-reports/hearing-aids-mark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09600" y="2811463"/>
            <a:ext cx="7772400" cy="2387600"/>
          </a:xfrm>
        </p:spPr>
        <p:txBody>
          <a:bodyPr>
            <a:normAutofit/>
          </a:bodyPr>
          <a:lstStyle/>
          <a:p>
            <a:r>
              <a:rPr lang="en-US" b="1" i="1" u="sng" dirty="0">
                <a:effectLst>
                  <a:outerShdw blurRad="38100" dist="38100" dir="2700000" algn="tl">
                    <a:srgbClr val="000000">
                      <a:alpha val="43137"/>
                    </a:srgbClr>
                  </a:outerShdw>
                </a:effectLst>
              </a:rPr>
              <a:t>Healthcare and Hearing Aids</a:t>
            </a:r>
          </a:p>
        </p:txBody>
      </p:sp>
      <p:pic>
        <p:nvPicPr>
          <p:cNvPr id="3" name="Picture 2">
            <a:extLst>
              <a:ext uri="{FF2B5EF4-FFF2-40B4-BE49-F238E27FC236}">
                <a16:creationId xmlns:a16="http://schemas.microsoft.com/office/drawing/2014/main" id="{F6BFAB0C-9826-413B-95BF-5083E4920E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063" y="2074608"/>
            <a:ext cx="1175891" cy="627608"/>
          </a:xfrm>
          <a:prstGeom prst="rect">
            <a:avLst/>
          </a:prstGeom>
        </p:spPr>
      </p:pic>
      <p:sp>
        <p:nvSpPr>
          <p:cNvPr id="5" name="TextBox 4">
            <a:extLst>
              <a:ext uri="{FF2B5EF4-FFF2-40B4-BE49-F238E27FC236}">
                <a16:creationId xmlns:a16="http://schemas.microsoft.com/office/drawing/2014/main" id="{AD79643D-520B-4DA3-BCDF-729BF82FB594}"/>
              </a:ext>
            </a:extLst>
          </p:cNvPr>
          <p:cNvSpPr txBox="1"/>
          <p:nvPr/>
        </p:nvSpPr>
        <p:spPr>
          <a:xfrm>
            <a:off x="213063" y="5800514"/>
            <a:ext cx="3861787" cy="830997"/>
          </a:xfrm>
          <a:prstGeom prst="rect">
            <a:avLst/>
          </a:prstGeom>
          <a:noFill/>
        </p:spPr>
        <p:txBody>
          <a:bodyPr wrap="square" rtlCol="0">
            <a:spAutoFit/>
          </a:bodyPr>
          <a:lstStyle/>
          <a:p>
            <a:r>
              <a:rPr lang="en-US" sz="1200" b="1" dirty="0"/>
              <a:t>Carmen R. Coleman, MBA</a:t>
            </a:r>
          </a:p>
          <a:p>
            <a:r>
              <a:rPr lang="en-US" sz="1200" dirty="0"/>
              <a:t>Founder and President of Lifetime Financial Group, LLC</a:t>
            </a:r>
          </a:p>
          <a:p>
            <a:r>
              <a:rPr lang="en-US" sz="1200" dirty="0"/>
              <a:t>35 State Street, Rochester, NY 14614</a:t>
            </a:r>
          </a:p>
          <a:p>
            <a:r>
              <a:rPr lang="en-US" sz="1200" dirty="0"/>
              <a:t>(585) 489-6444, lifetimefinancial@frontier.com</a:t>
            </a:r>
          </a:p>
        </p:txBody>
      </p:sp>
    </p:spTree>
    <p:extLst>
      <p:ext uri="{BB962C8B-B14F-4D97-AF65-F5344CB8AC3E}">
        <p14:creationId xmlns:p14="http://schemas.microsoft.com/office/powerpoint/2010/main" val="3620908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81574-8F18-48E6-AE4A-53D99D7355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9377D4-3B12-4A03-AF8E-0E390B83FCB5}"/>
              </a:ext>
            </a:extLst>
          </p:cNvPr>
          <p:cNvSpPr>
            <a:spLocks noGrp="1"/>
          </p:cNvSpPr>
          <p:nvPr>
            <p:ph idx="1"/>
          </p:nvPr>
        </p:nvSpPr>
        <p:spPr/>
        <p:txBody>
          <a:bodyPr>
            <a:normAutofit fontScale="55000" lnSpcReduction="20000"/>
          </a:bodyPr>
          <a:lstStyle/>
          <a:p>
            <a:r>
              <a:rPr lang="en-US" dirty="0"/>
              <a:t>The Manner in which states defined </a:t>
            </a:r>
            <a:r>
              <a:rPr lang="en-US" u="sng" dirty="0"/>
              <a:t>hearing loss severity</a:t>
            </a:r>
            <a:r>
              <a:rPr lang="en-US" dirty="0"/>
              <a:t> differed greatly for </a:t>
            </a:r>
            <a:r>
              <a:rPr lang="en-US" b="1" u="sng" dirty="0"/>
              <a:t>Medicaid</a:t>
            </a:r>
            <a:r>
              <a:rPr lang="en-US" dirty="0"/>
              <a:t>.</a:t>
            </a:r>
          </a:p>
          <a:p>
            <a:r>
              <a:rPr lang="en-US" b="1" u="sng" dirty="0"/>
              <a:t>California</a:t>
            </a:r>
            <a:r>
              <a:rPr lang="en-US" dirty="0"/>
              <a:t> – </a:t>
            </a:r>
          </a:p>
          <a:p>
            <a:pPr lvl="1"/>
            <a:r>
              <a:rPr lang="en-US" dirty="0"/>
              <a:t>covered hearing aids if the pure tone average-the average of hearing sensitivity at 500, 1000, 2000, and 4000 Hz-of a beneficiary's better-hearing ear was greater than or equal to 25 dB HL (which is consistent with the definition of slight hearing impairment used by the World Health Organization)</a:t>
            </a:r>
          </a:p>
          <a:p>
            <a:r>
              <a:rPr lang="en-US" b="1" u="sng" dirty="0"/>
              <a:t>New York </a:t>
            </a:r>
            <a:r>
              <a:rPr lang="en-US" dirty="0"/>
              <a:t>– </a:t>
            </a:r>
          </a:p>
          <a:p>
            <a:pPr lvl="1"/>
            <a:r>
              <a:rPr lang="en-US" dirty="0"/>
              <a:t>covered hearing aids if a beneficiary's better-ear pure tone average was greater than 30 dB HL or his or her hearing thresholds at 2000 Hz and higher were greater than 40 dB HL in both ears (consistent with moderate hearing loss).</a:t>
            </a:r>
          </a:p>
          <a:p>
            <a:r>
              <a:rPr lang="en-US" dirty="0"/>
              <a:t>Doctors often exercise discretion in determining severity opening the door to subjectivity that could negatively impact beneficiaries or could open the door to Medicaid abuse and increased cost.</a:t>
            </a:r>
          </a:p>
          <a:p>
            <a:r>
              <a:rPr lang="en-US" dirty="0"/>
              <a:t>States focused primarily on device cost offering little coverage for comprehensive aural rehabilitation. Several States described one-time dispensing fees that are reimbursed at time of fitting.</a:t>
            </a:r>
          </a:p>
          <a:p>
            <a:r>
              <a:rPr lang="en-US" dirty="0"/>
              <a:t>All States covered at least one initial supply of batteries (FL, OH)</a:t>
            </a:r>
          </a:p>
          <a:p>
            <a:pPr lvl="1"/>
            <a:r>
              <a:rPr lang="en-US" dirty="0"/>
              <a:t>Most States covered Batteries for Life</a:t>
            </a:r>
          </a:p>
          <a:p>
            <a:pPr lvl="1"/>
            <a:r>
              <a:rPr lang="en-US" dirty="0"/>
              <a:t>Nine States covered a specific number of batteries (IL covers 16 batteries per hearing aid every 60 days)</a:t>
            </a:r>
          </a:p>
        </p:txBody>
      </p:sp>
    </p:spTree>
    <p:extLst>
      <p:ext uri="{BB962C8B-B14F-4D97-AF65-F5344CB8AC3E}">
        <p14:creationId xmlns:p14="http://schemas.microsoft.com/office/powerpoint/2010/main" val="3184573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707FC-C14B-4FA5-B918-84CB6A4C88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E502F8-A803-4F01-8C6A-C75F947490D8}"/>
              </a:ext>
            </a:extLst>
          </p:cNvPr>
          <p:cNvSpPr>
            <a:spLocks noGrp="1"/>
          </p:cNvSpPr>
          <p:nvPr>
            <p:ph idx="1"/>
          </p:nvPr>
        </p:nvSpPr>
        <p:spPr/>
        <p:txBody>
          <a:bodyPr>
            <a:normAutofit fontScale="85000" lnSpcReduction="20000"/>
          </a:bodyPr>
          <a:lstStyle/>
          <a:p>
            <a:r>
              <a:rPr lang="en-US" dirty="0"/>
              <a:t>Some of the items and services that </a:t>
            </a:r>
            <a:r>
              <a:rPr lang="en-US" b="1" u="sng" dirty="0"/>
              <a:t>Medicare doesn't cover include</a:t>
            </a:r>
            <a:r>
              <a:rPr lang="en-US" dirty="0"/>
              <a:t>:</a:t>
            </a:r>
          </a:p>
          <a:p>
            <a:pPr lvl="0"/>
            <a:r>
              <a:rPr lang="en-US" dirty="0">
                <a:hlinkClick r:id="rId2" tooltip="&lt;p&gt;Services that include&amp;nbsp;medical and non-medical care provided to people who are unable to perform basic activities of daily living, like dressing or bathing. Long-term supports and services can be provided at home, in the community, in assisted livi"/>
              </a:rPr>
              <a:t>Long-term care</a:t>
            </a:r>
            <a:r>
              <a:rPr lang="en-US" dirty="0"/>
              <a:t> (also called </a:t>
            </a:r>
            <a:r>
              <a:rPr lang="en-US" dirty="0">
                <a:hlinkClick r:id="rId2" tooltip="&lt;p&gt;Non-skilled personal care, like help with activities of daily living like bathing, dressing, eating, getting in or out of a bed or chair, moving around, and using the bathroom. It may also include the kind of health-related care that most people do the"/>
              </a:rPr>
              <a:t>custodial care</a:t>
            </a:r>
            <a:r>
              <a:rPr lang="en-US" dirty="0"/>
              <a:t> )</a:t>
            </a:r>
          </a:p>
          <a:p>
            <a:pPr lvl="0"/>
            <a:r>
              <a:rPr lang="en-US" dirty="0"/>
              <a:t>Most dental care</a:t>
            </a:r>
          </a:p>
          <a:p>
            <a:pPr lvl="0"/>
            <a:r>
              <a:rPr lang="en-US" dirty="0"/>
              <a:t>Eye exams related to prescribing glasses</a:t>
            </a:r>
          </a:p>
          <a:p>
            <a:pPr lvl="0"/>
            <a:r>
              <a:rPr lang="en-US" dirty="0"/>
              <a:t>Dentures</a:t>
            </a:r>
          </a:p>
          <a:p>
            <a:pPr lvl="0"/>
            <a:r>
              <a:rPr lang="en-US" dirty="0"/>
              <a:t>Cosmetic surgery  </a:t>
            </a:r>
          </a:p>
          <a:p>
            <a:pPr lvl="0"/>
            <a:r>
              <a:rPr lang="en-US" dirty="0"/>
              <a:t>Acupuncture  </a:t>
            </a:r>
          </a:p>
          <a:p>
            <a:pPr lvl="0"/>
            <a:r>
              <a:rPr lang="en-US" b="1" dirty="0"/>
              <a:t>Hearing aids and exams for fitting them</a:t>
            </a:r>
            <a:endParaRPr lang="en-US" dirty="0"/>
          </a:p>
          <a:p>
            <a:pPr lvl="0"/>
            <a:r>
              <a:rPr lang="en-US" dirty="0"/>
              <a:t>Routine foot care</a:t>
            </a:r>
          </a:p>
          <a:p>
            <a:endParaRPr lang="en-US" dirty="0"/>
          </a:p>
        </p:txBody>
      </p:sp>
    </p:spTree>
    <p:extLst>
      <p:ext uri="{BB962C8B-B14F-4D97-AF65-F5344CB8AC3E}">
        <p14:creationId xmlns:p14="http://schemas.microsoft.com/office/powerpoint/2010/main" val="4007831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96F98-CA00-4046-B8FC-FC9DF6362E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483D5D-25B5-40CE-BDC1-0E32BCD7D189}"/>
              </a:ext>
            </a:extLst>
          </p:cNvPr>
          <p:cNvSpPr>
            <a:spLocks noGrp="1"/>
          </p:cNvSpPr>
          <p:nvPr>
            <p:ph idx="1"/>
          </p:nvPr>
        </p:nvSpPr>
        <p:spPr/>
        <p:txBody>
          <a:bodyPr>
            <a:normAutofit fontScale="70000" lnSpcReduction="20000"/>
          </a:bodyPr>
          <a:lstStyle/>
          <a:p>
            <a:r>
              <a:rPr lang="en-US" sz="2900" b="1" u="sng" dirty="0"/>
              <a:t>Original Medicare (Part A&amp;B) </a:t>
            </a:r>
            <a:r>
              <a:rPr lang="en-US" dirty="0"/>
              <a:t>does not cover hearing exams or hearing aids.</a:t>
            </a:r>
          </a:p>
          <a:p>
            <a:r>
              <a:rPr lang="en-US" b="1" u="sng" dirty="0"/>
              <a:t>Medicare Part B </a:t>
            </a:r>
            <a:r>
              <a:rPr lang="en-US" dirty="0"/>
              <a:t>covers a diagnostic hearing exam prescribed by a physician </a:t>
            </a:r>
            <a:r>
              <a:rPr lang="en-US" u="sng" dirty="0"/>
              <a:t>only if </a:t>
            </a:r>
            <a:r>
              <a:rPr lang="en-US" dirty="0"/>
              <a:t>it is for the purposes of medical treatment. This benefit would also cover routine hearing exams prescribed by a physician for the purposes of prescribing, fitting, or changing hearing aids.</a:t>
            </a:r>
          </a:p>
          <a:p>
            <a:r>
              <a:rPr lang="en-US" b="1" u="sng" dirty="0"/>
              <a:t>Medicare Advantage Plans (Part A, B </a:t>
            </a:r>
            <a:r>
              <a:rPr lang="en-US" sz="2100" b="1" u="sng" dirty="0"/>
              <a:t>&amp;</a:t>
            </a:r>
            <a:r>
              <a:rPr lang="en-US" b="1" u="sng" dirty="0"/>
              <a:t> D) </a:t>
            </a:r>
            <a:r>
              <a:rPr lang="en-US" dirty="0"/>
              <a:t>may have additional benefits that cover hearing aid coverage.</a:t>
            </a:r>
          </a:p>
          <a:p>
            <a:r>
              <a:rPr lang="en-US" dirty="0"/>
              <a:t>Among Medicare beneficiaries, </a:t>
            </a:r>
            <a:r>
              <a:rPr lang="en-US" b="1" dirty="0"/>
              <a:t>75% </a:t>
            </a:r>
            <a:r>
              <a:rPr lang="en-US" dirty="0"/>
              <a:t>of people who needed hearing aids did not have one.</a:t>
            </a:r>
          </a:p>
          <a:p>
            <a:r>
              <a:rPr lang="en-US" dirty="0"/>
              <a:t>Medicare usually only helps pay for</a:t>
            </a:r>
            <a:r>
              <a:rPr lang="en-US" b="1" dirty="0"/>
              <a:t> cochlear implants </a:t>
            </a:r>
            <a:r>
              <a:rPr lang="en-US" dirty="0"/>
              <a:t>if they are medically necessary. (avg. cost $45k)</a:t>
            </a:r>
          </a:p>
          <a:p>
            <a:r>
              <a:rPr lang="en-US" sz="2200" u="sng" dirty="0"/>
              <a:t>Note</a:t>
            </a:r>
            <a:r>
              <a:rPr lang="en-US" sz="2200" dirty="0"/>
              <a:t>: The Cochlear implant is an electronic prosthesis that stimulates cells of the auditory spiral ganglion to provide a sense of sounds to persons with hearing impairment.</a:t>
            </a:r>
          </a:p>
        </p:txBody>
      </p:sp>
    </p:spTree>
    <p:extLst>
      <p:ext uri="{BB962C8B-B14F-4D97-AF65-F5344CB8AC3E}">
        <p14:creationId xmlns:p14="http://schemas.microsoft.com/office/powerpoint/2010/main" val="3721433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1F693-7F23-44E6-B8F2-48CDC7F0FD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9D80A4-E309-4A55-A390-0DA8FFD437BC}"/>
              </a:ext>
            </a:extLst>
          </p:cNvPr>
          <p:cNvSpPr>
            <a:spLocks noGrp="1"/>
          </p:cNvSpPr>
          <p:nvPr>
            <p:ph idx="1"/>
          </p:nvPr>
        </p:nvSpPr>
        <p:spPr/>
        <p:txBody>
          <a:bodyPr anchor="ctr">
            <a:normAutofit/>
          </a:bodyPr>
          <a:lstStyle/>
          <a:p>
            <a:r>
              <a:rPr lang="en-US" u="sng" dirty="0"/>
              <a:t>Affordable Care Act (ACA) </a:t>
            </a:r>
            <a:r>
              <a:rPr lang="en-US" dirty="0"/>
              <a:t>requires health plans to cover hearing screenings for children up to age 21 without charging a co-pay.</a:t>
            </a:r>
          </a:p>
          <a:p>
            <a:r>
              <a:rPr lang="en-US" dirty="0"/>
              <a:t>The ACA has 10 “essential health benefits” that must be covered but hearing care for adults isn’t one of them. </a:t>
            </a:r>
            <a:r>
              <a:rPr lang="en-US" sz="1900" i="1" dirty="0"/>
              <a:t>(</a:t>
            </a:r>
            <a:r>
              <a:rPr lang="en-US" sz="1900" b="1" i="1" dirty="0">
                <a:latin typeface="Arial Narrow" panose="020B0606020202030204" pitchFamily="34" charset="0"/>
              </a:rPr>
              <a:t>Outpatient care, Emergency Room, Inpatient hospitalization, maternity and new born, mental health services and addiction treatment, prescription drugs, laboratory services, Rehabilitative services and devices, preventative, and Pediatric services.)</a:t>
            </a:r>
            <a:endParaRPr lang="en-US" sz="1900" i="1" dirty="0">
              <a:latin typeface="Arial Narrow" panose="020B0606020202030204" pitchFamily="34" charset="0"/>
            </a:endParaRPr>
          </a:p>
        </p:txBody>
      </p:sp>
    </p:spTree>
    <p:extLst>
      <p:ext uri="{BB962C8B-B14F-4D97-AF65-F5344CB8AC3E}">
        <p14:creationId xmlns:p14="http://schemas.microsoft.com/office/powerpoint/2010/main" val="2463021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DC93-75A9-4BD6-947B-730A3656E7F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BA1531F-498E-4A7B-8E42-210D66E83DEF}"/>
              </a:ext>
            </a:extLst>
          </p:cNvPr>
          <p:cNvSpPr>
            <a:spLocks noGrp="1"/>
          </p:cNvSpPr>
          <p:nvPr>
            <p:ph idx="1"/>
          </p:nvPr>
        </p:nvSpPr>
        <p:spPr>
          <a:xfrm>
            <a:off x="628650" y="2311154"/>
            <a:ext cx="7886700" cy="3834774"/>
          </a:xfrm>
        </p:spPr>
        <p:txBody>
          <a:bodyPr>
            <a:normAutofit fontScale="77500" lnSpcReduction="20000"/>
          </a:bodyPr>
          <a:lstStyle/>
          <a:p>
            <a:r>
              <a:rPr lang="en-US" b="1" u="sng" dirty="0"/>
              <a:t>Most Common </a:t>
            </a:r>
            <a:r>
              <a:rPr lang="en-US" dirty="0"/>
              <a:t>ways Private Health Insurance Plans help people pay for hearing aid devices include:</a:t>
            </a:r>
          </a:p>
          <a:p>
            <a:pPr lvl="1">
              <a:buFont typeface="Wingdings" panose="05000000000000000000" pitchFamily="2" charset="2"/>
              <a:buChar char="q"/>
            </a:pPr>
            <a:r>
              <a:rPr lang="en-US" dirty="0"/>
              <a:t>Contribute a set amount of money toward the purchase of the Hearing Aid, e.g. $500 or $1,000</a:t>
            </a:r>
          </a:p>
          <a:p>
            <a:pPr lvl="1">
              <a:buFont typeface="Wingdings" panose="05000000000000000000" pitchFamily="2" charset="2"/>
              <a:buChar char="q"/>
            </a:pPr>
            <a:endParaRPr lang="en-US" dirty="0"/>
          </a:p>
          <a:p>
            <a:pPr lvl="1">
              <a:buFont typeface="Wingdings" panose="05000000000000000000" pitchFamily="2" charset="2"/>
              <a:buChar char="q"/>
            </a:pPr>
            <a:r>
              <a:rPr lang="en-US" dirty="0"/>
              <a:t>Give policy holders an allowance that they can use to purchase hearing aids. E.g. If your allowance is $1,000 and the Cost is $4,000, you will have to pay $3,000 out of pocket.</a:t>
            </a:r>
          </a:p>
          <a:p>
            <a:pPr lvl="1">
              <a:buFont typeface="Wingdings" panose="05000000000000000000" pitchFamily="2" charset="2"/>
              <a:buChar char="q"/>
            </a:pPr>
            <a:endParaRPr lang="en-US" dirty="0"/>
          </a:p>
          <a:p>
            <a:pPr lvl="1">
              <a:buFont typeface="Wingdings" panose="05000000000000000000" pitchFamily="2" charset="2"/>
              <a:buChar char="q"/>
            </a:pPr>
            <a:r>
              <a:rPr lang="en-US" dirty="0"/>
              <a:t>Some policies offer discounts towards purchases made from specific providers. So, you might save 20% if you buy your hearing aid from one of those companies.</a:t>
            </a:r>
          </a:p>
          <a:p>
            <a:pPr marL="457200" lvl="1" indent="0">
              <a:buNone/>
            </a:pPr>
            <a:endParaRPr lang="en-US" dirty="0"/>
          </a:p>
          <a:p>
            <a:pPr lvl="1">
              <a:buFont typeface="Wingdings" panose="05000000000000000000" pitchFamily="2" charset="2"/>
              <a:buChar char="q"/>
            </a:pPr>
            <a:r>
              <a:rPr lang="en-US" dirty="0"/>
              <a:t>Some insurers will require purchase from specific provider at pre determined rates. </a:t>
            </a:r>
          </a:p>
        </p:txBody>
      </p:sp>
      <p:sp>
        <p:nvSpPr>
          <p:cNvPr id="4" name="TextBox 3">
            <a:extLst>
              <a:ext uri="{FF2B5EF4-FFF2-40B4-BE49-F238E27FC236}">
                <a16:creationId xmlns:a16="http://schemas.microsoft.com/office/drawing/2014/main" id="{E65EE815-4BEB-4A58-A7DD-EE0D6381810A}"/>
              </a:ext>
            </a:extLst>
          </p:cNvPr>
          <p:cNvSpPr txBox="1"/>
          <p:nvPr/>
        </p:nvSpPr>
        <p:spPr>
          <a:xfrm>
            <a:off x="2612571" y="1911044"/>
            <a:ext cx="3469540" cy="400110"/>
          </a:xfrm>
          <a:prstGeom prst="rect">
            <a:avLst/>
          </a:prstGeom>
          <a:noFill/>
        </p:spPr>
        <p:txBody>
          <a:bodyPr wrap="none" rtlCol="0">
            <a:spAutoFit/>
          </a:bodyPr>
          <a:lstStyle/>
          <a:p>
            <a:r>
              <a:rPr lang="en-US" sz="2000" b="1" u="sng" dirty="0"/>
              <a:t>What about Private Insurance?</a:t>
            </a:r>
          </a:p>
        </p:txBody>
      </p:sp>
    </p:spTree>
    <p:extLst>
      <p:ext uri="{BB962C8B-B14F-4D97-AF65-F5344CB8AC3E}">
        <p14:creationId xmlns:p14="http://schemas.microsoft.com/office/powerpoint/2010/main" val="1580144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E9F89-E30C-4ABE-A6D9-B1B3A3E2A6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8A7141-4EC7-4EE0-A33B-86C0D6AC69FA}"/>
              </a:ext>
            </a:extLst>
          </p:cNvPr>
          <p:cNvSpPr>
            <a:spLocks noGrp="1"/>
          </p:cNvSpPr>
          <p:nvPr>
            <p:ph idx="1"/>
          </p:nvPr>
        </p:nvSpPr>
        <p:spPr/>
        <p:txBody>
          <a:bodyPr>
            <a:normAutofit fontScale="62500" lnSpcReduction="20000"/>
          </a:bodyPr>
          <a:lstStyle/>
          <a:p>
            <a:pPr marL="0" indent="0">
              <a:buNone/>
            </a:pPr>
            <a:r>
              <a:rPr lang="en-US" b="1" u="sng" dirty="0"/>
              <a:t>Questions to Ask Your Insurance Company About Hearing Aids</a:t>
            </a:r>
          </a:p>
          <a:p>
            <a:pPr lvl="0"/>
            <a:r>
              <a:rPr lang="en-US" dirty="0"/>
              <a:t>What is the health plan benefit for hearing aids?</a:t>
            </a:r>
          </a:p>
          <a:p>
            <a:pPr lvl="0"/>
            <a:r>
              <a:rPr lang="en-US" dirty="0"/>
              <a:t>Do I have to use specific providers, and, if so, may I have a list of providers in my area?</a:t>
            </a:r>
          </a:p>
          <a:p>
            <a:pPr lvl="0"/>
            <a:r>
              <a:rPr lang="en-US" dirty="0"/>
              <a:t>If the health plan has an allowance or benefit, do I have to pay the provider the full amount and then submit paperwork to get reimbursed? Can the provider bill the health plan directly?</a:t>
            </a:r>
          </a:p>
          <a:p>
            <a:pPr lvl="0"/>
            <a:r>
              <a:rPr lang="en-US" dirty="0"/>
              <a:t>Is the benefit limited to specific hearing aid models or technology? Ask your plan representative to specifically define terms such as “routine” hearing aids. </a:t>
            </a:r>
          </a:p>
          <a:p>
            <a:pPr lvl="0"/>
            <a:r>
              <a:rPr lang="en-US" dirty="0"/>
              <a:t>Are there any criteria or stipulations for coverage? Some health plans may require that your hearing loss must be a certain degree in order to receive their benefit.</a:t>
            </a:r>
          </a:p>
          <a:p>
            <a:r>
              <a:rPr lang="en-US" dirty="0"/>
              <a:t>Always be sure to check with your insurance provider to determine if you or your loved one qualifies for a hearing aid benefit.</a:t>
            </a:r>
          </a:p>
          <a:p>
            <a:pPr marL="0" indent="0">
              <a:buNone/>
            </a:pPr>
            <a:endParaRPr lang="en-US" dirty="0"/>
          </a:p>
        </p:txBody>
      </p:sp>
    </p:spTree>
    <p:extLst>
      <p:ext uri="{BB962C8B-B14F-4D97-AF65-F5344CB8AC3E}">
        <p14:creationId xmlns:p14="http://schemas.microsoft.com/office/powerpoint/2010/main" val="2580433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45B19-0530-4A9E-BD5D-DFFB765238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D1C1FE-E75A-4823-A4CC-F98020A5908F}"/>
              </a:ext>
            </a:extLst>
          </p:cNvPr>
          <p:cNvSpPr>
            <a:spLocks noGrp="1"/>
          </p:cNvSpPr>
          <p:nvPr>
            <p:ph idx="1"/>
          </p:nvPr>
        </p:nvSpPr>
        <p:spPr/>
        <p:txBody>
          <a:bodyPr/>
          <a:lstStyle/>
          <a:p>
            <a:r>
              <a:rPr lang="en-US" b="1" u="sng" dirty="0"/>
              <a:t>Alternative Hearing Coverage Options</a:t>
            </a:r>
          </a:p>
          <a:p>
            <a:pPr lvl="1"/>
            <a:r>
              <a:rPr lang="en-US" dirty="0"/>
              <a:t>The Department of Veterans Affairs – Largest purchaser of Hearing Aids.</a:t>
            </a:r>
          </a:p>
          <a:p>
            <a:pPr lvl="1"/>
            <a:r>
              <a:rPr lang="en-US" dirty="0"/>
              <a:t>Federal Employee Benefit Health Program</a:t>
            </a:r>
          </a:p>
          <a:p>
            <a:pPr lvl="1"/>
            <a:r>
              <a:rPr lang="en-US" dirty="0"/>
              <a:t>HMO</a:t>
            </a:r>
          </a:p>
          <a:p>
            <a:pPr lvl="1"/>
            <a:r>
              <a:rPr lang="en-US" dirty="0"/>
              <a:t>Nonprofits</a:t>
            </a:r>
          </a:p>
          <a:p>
            <a:pPr lvl="1"/>
            <a:r>
              <a:rPr lang="en-US" dirty="0"/>
              <a:t>Workers Unions</a:t>
            </a:r>
          </a:p>
          <a:p>
            <a:pPr lvl="1"/>
            <a:r>
              <a:rPr lang="en-US" dirty="0"/>
              <a:t>Family</a:t>
            </a:r>
          </a:p>
        </p:txBody>
      </p:sp>
    </p:spTree>
    <p:extLst>
      <p:ext uri="{BB962C8B-B14F-4D97-AF65-F5344CB8AC3E}">
        <p14:creationId xmlns:p14="http://schemas.microsoft.com/office/powerpoint/2010/main" val="645609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70F8E-9723-4DCF-A9C3-D19219D28A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4B8D56-ACA5-4F63-931E-CD339D718789}"/>
              </a:ext>
            </a:extLst>
          </p:cNvPr>
          <p:cNvSpPr>
            <a:spLocks noGrp="1"/>
          </p:cNvSpPr>
          <p:nvPr>
            <p:ph idx="1"/>
          </p:nvPr>
        </p:nvSpPr>
        <p:spPr/>
        <p:txBody>
          <a:bodyPr>
            <a:normAutofit fontScale="62500" lnSpcReduction="20000"/>
          </a:bodyPr>
          <a:lstStyle/>
          <a:p>
            <a:r>
              <a:rPr lang="en-US" b="1" u="sng" dirty="0"/>
              <a:t>Financial Assistance for Hearing Aids</a:t>
            </a:r>
          </a:p>
          <a:p>
            <a:pPr marL="514350" indent="-514350">
              <a:buFont typeface="+mj-lt"/>
              <a:buAutoNum type="arabicPeriod"/>
            </a:pPr>
            <a:r>
              <a:rPr lang="en-US" u="sng" dirty="0"/>
              <a:t>AARP</a:t>
            </a:r>
            <a:r>
              <a:rPr lang="en-US" dirty="0"/>
              <a:t> offers discounts on certain hearing aids and accessories.</a:t>
            </a:r>
          </a:p>
          <a:p>
            <a:pPr marL="514350" indent="-514350">
              <a:buFont typeface="+mj-lt"/>
              <a:buAutoNum type="arabicPeriod"/>
            </a:pPr>
            <a:r>
              <a:rPr lang="en-US" u="sng" dirty="0"/>
              <a:t>AUDIENT</a:t>
            </a:r>
            <a:r>
              <a:rPr lang="en-US" dirty="0"/>
              <a:t> provides hearing aids at partial cost to low income Americans</a:t>
            </a:r>
          </a:p>
          <a:p>
            <a:pPr marL="514350" indent="-514350">
              <a:buFont typeface="+mj-lt"/>
              <a:buAutoNum type="arabicPeriod"/>
            </a:pPr>
            <a:r>
              <a:rPr lang="en-US" u="sng" dirty="0"/>
              <a:t>Veterans Administration </a:t>
            </a:r>
            <a:r>
              <a:rPr lang="en-US" dirty="0"/>
              <a:t>offers discounted or free hearing aids to veterans depending on disability</a:t>
            </a:r>
          </a:p>
          <a:p>
            <a:pPr marL="514350" indent="-514350">
              <a:buFont typeface="+mj-lt"/>
              <a:buAutoNum type="arabicPeriod"/>
            </a:pPr>
            <a:r>
              <a:rPr lang="en-US" u="sng" dirty="0"/>
              <a:t>National Hearing Aid Project  </a:t>
            </a:r>
            <a:r>
              <a:rPr lang="en-US" dirty="0"/>
              <a:t>helps those in need obtain Hearing Aids.</a:t>
            </a:r>
          </a:p>
          <a:p>
            <a:pPr marL="514350" indent="-514350">
              <a:buFont typeface="+mj-lt"/>
              <a:buAutoNum type="arabicPeriod"/>
            </a:pPr>
            <a:r>
              <a:rPr lang="en-US" u="sng" dirty="0"/>
              <a:t>Gift of Hearing Foundation </a:t>
            </a:r>
            <a:r>
              <a:rPr lang="en-US" dirty="0"/>
              <a:t>– assist candidates for cochlear implant surgery</a:t>
            </a:r>
          </a:p>
          <a:p>
            <a:pPr marL="514350" indent="-514350">
              <a:buFont typeface="+mj-lt"/>
              <a:buAutoNum type="arabicPeriod"/>
            </a:pPr>
            <a:r>
              <a:rPr lang="en-US" u="sng" dirty="0"/>
              <a:t>Starkey Hearing Foundation: Hear Now Program</a:t>
            </a:r>
            <a:r>
              <a:rPr lang="en-US" dirty="0"/>
              <a:t> – national non-profit program assists low income deaf and hard of hearing</a:t>
            </a:r>
          </a:p>
          <a:p>
            <a:pPr marL="514350" indent="-514350">
              <a:buFont typeface="+mj-lt"/>
              <a:buAutoNum type="arabicPeriod"/>
            </a:pPr>
            <a:r>
              <a:rPr lang="en-US" u="sng" dirty="0"/>
              <a:t>Easter Seals </a:t>
            </a:r>
            <a:r>
              <a:rPr lang="en-US" dirty="0"/>
              <a:t>– Assist low income adults and children with hearing aids and other rehabilitative devices.</a:t>
            </a:r>
          </a:p>
          <a:p>
            <a:pPr marL="514350" indent="-514350">
              <a:buFont typeface="+mj-lt"/>
              <a:buAutoNum type="arabicPeriod"/>
            </a:pPr>
            <a:r>
              <a:rPr lang="en-US" u="sng" dirty="0"/>
              <a:t>Travelers Protective Association of American Scholarship Trust for the Hearing Impaired </a:t>
            </a:r>
            <a:r>
              <a:rPr lang="en-US" dirty="0"/>
              <a:t>– provides financial aid based solely on need to both children and adults</a:t>
            </a:r>
          </a:p>
        </p:txBody>
      </p:sp>
    </p:spTree>
    <p:extLst>
      <p:ext uri="{BB962C8B-B14F-4D97-AF65-F5344CB8AC3E}">
        <p14:creationId xmlns:p14="http://schemas.microsoft.com/office/powerpoint/2010/main" val="1018348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39A8D-3C95-46A8-8A8A-75F3253E32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D08BAE-DBBA-4911-A45A-45A91C1D96B9}"/>
              </a:ext>
            </a:extLst>
          </p:cNvPr>
          <p:cNvSpPr>
            <a:spLocks noGrp="1"/>
          </p:cNvSpPr>
          <p:nvPr>
            <p:ph idx="1"/>
          </p:nvPr>
        </p:nvSpPr>
        <p:spPr/>
        <p:txBody>
          <a:bodyPr>
            <a:normAutofit fontScale="92500" lnSpcReduction="10000"/>
          </a:bodyPr>
          <a:lstStyle/>
          <a:p>
            <a:r>
              <a:rPr lang="en-US" u="sng" dirty="0"/>
              <a:t>Hearing Aid Insurance </a:t>
            </a:r>
            <a:r>
              <a:rPr lang="en-US" dirty="0"/>
              <a:t>helps people repair or replace their hearing aids</a:t>
            </a:r>
          </a:p>
          <a:p>
            <a:r>
              <a:rPr lang="en-US" dirty="0"/>
              <a:t>Some policies only cover repairs</a:t>
            </a:r>
          </a:p>
          <a:p>
            <a:r>
              <a:rPr lang="en-US" dirty="0"/>
              <a:t>Some policies cover replacement only</a:t>
            </a:r>
          </a:p>
          <a:p>
            <a:r>
              <a:rPr lang="en-US" dirty="0"/>
              <a:t>Some cover both.</a:t>
            </a:r>
          </a:p>
          <a:p>
            <a:r>
              <a:rPr lang="en-US" dirty="0"/>
              <a:t>On average cost is $300 per year.</a:t>
            </a:r>
          </a:p>
          <a:p>
            <a:endParaRPr lang="en-US" dirty="0"/>
          </a:p>
          <a:p>
            <a:r>
              <a:rPr lang="en-US" u="sng" dirty="0"/>
              <a:t>Warranties </a:t>
            </a:r>
            <a:r>
              <a:rPr lang="en-US" dirty="0"/>
              <a:t>provided with new hearing aids usually only last about a year.</a:t>
            </a:r>
          </a:p>
        </p:txBody>
      </p:sp>
    </p:spTree>
    <p:extLst>
      <p:ext uri="{BB962C8B-B14F-4D97-AF65-F5344CB8AC3E}">
        <p14:creationId xmlns:p14="http://schemas.microsoft.com/office/powerpoint/2010/main" val="3674792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CA920-9158-4E66-B43F-A3DF8D60EB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369449-0759-4266-AE82-A2F028D4FBC7}"/>
              </a:ext>
            </a:extLst>
          </p:cNvPr>
          <p:cNvSpPr>
            <a:spLocks noGrp="1"/>
          </p:cNvSpPr>
          <p:nvPr>
            <p:ph idx="1"/>
          </p:nvPr>
        </p:nvSpPr>
        <p:spPr>
          <a:xfrm>
            <a:off x="740618" y="2658100"/>
            <a:ext cx="7886700" cy="3834774"/>
          </a:xfrm>
        </p:spPr>
        <p:txBody>
          <a:bodyPr anchor="ctr"/>
          <a:lstStyle/>
          <a:p>
            <a:pPr marL="0" indent="0">
              <a:buNone/>
            </a:pPr>
            <a:r>
              <a:rPr lang="en-US" b="1" i="1" dirty="0"/>
              <a:t>Improving access to hearing assessment and treatment is an urgent healthcare policy issue</a:t>
            </a:r>
          </a:p>
          <a:p>
            <a:pPr marL="0" indent="0">
              <a:buNone/>
            </a:pPr>
            <a:endParaRPr lang="en-US" dirty="0"/>
          </a:p>
          <a:p>
            <a:pPr marL="0" indent="0">
              <a:buNone/>
            </a:pPr>
            <a:r>
              <a:rPr lang="en-US" dirty="0"/>
              <a:t>“ As the population of people older than eighty-five continues to grow, the United States will face health care costs associated with an escalation of functional and cognitive decline. The provision of hearing aids could reduce the costs associated with care of the aging population over the long term.”</a:t>
            </a:r>
          </a:p>
          <a:p>
            <a:pPr marL="0" indent="0">
              <a:buNone/>
            </a:pPr>
            <a:endParaRPr lang="en-US" dirty="0"/>
          </a:p>
          <a:p>
            <a:endParaRPr lang="en-US" dirty="0"/>
          </a:p>
        </p:txBody>
      </p:sp>
    </p:spTree>
    <p:extLst>
      <p:ext uri="{BB962C8B-B14F-4D97-AF65-F5344CB8AC3E}">
        <p14:creationId xmlns:p14="http://schemas.microsoft.com/office/powerpoint/2010/main" val="1745919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92F75-FA33-45E3-A2EF-880666DB38E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C4BA877-6CF8-410F-BBA5-48C6C13B1AF0}"/>
              </a:ext>
            </a:extLst>
          </p:cNvPr>
          <p:cNvSpPr>
            <a:spLocks noGrp="1"/>
          </p:cNvSpPr>
          <p:nvPr>
            <p:ph idx="1"/>
          </p:nvPr>
        </p:nvSpPr>
        <p:spPr>
          <a:xfrm>
            <a:off x="628650" y="2432452"/>
            <a:ext cx="7886700" cy="3834774"/>
          </a:xfrm>
        </p:spPr>
        <p:txBody>
          <a:bodyPr>
            <a:normAutofit fontScale="85000" lnSpcReduction="20000"/>
          </a:bodyPr>
          <a:lstStyle/>
          <a:p>
            <a:r>
              <a:rPr lang="en-US" u="sng" dirty="0"/>
              <a:t>Hearing Loss </a:t>
            </a:r>
            <a:r>
              <a:rPr lang="en-US" dirty="0"/>
              <a:t>affects one-third of adults over the age of 65. By age 70, two-thirds of adults suffer from hearing loss</a:t>
            </a:r>
          </a:p>
          <a:p>
            <a:r>
              <a:rPr lang="en-US" dirty="0"/>
              <a:t>Approximately </a:t>
            </a:r>
            <a:r>
              <a:rPr lang="en-US" b="1" i="1" dirty="0"/>
              <a:t>48 million people </a:t>
            </a:r>
            <a:r>
              <a:rPr lang="en-US" dirty="0"/>
              <a:t>in the U.S. are living with some form of hearing loss.</a:t>
            </a:r>
          </a:p>
          <a:p>
            <a:r>
              <a:rPr lang="en-US" dirty="0"/>
              <a:t>2012 WHO estimated, nearly </a:t>
            </a:r>
            <a:r>
              <a:rPr lang="en-US" b="1" dirty="0"/>
              <a:t>5.3%</a:t>
            </a:r>
            <a:r>
              <a:rPr lang="en-US" dirty="0"/>
              <a:t> or </a:t>
            </a:r>
            <a:r>
              <a:rPr lang="en-US" b="1" dirty="0"/>
              <a:t>360 million </a:t>
            </a:r>
            <a:r>
              <a:rPr lang="en-US" dirty="0"/>
              <a:t>people of the worlds population suffer from hearing disability (40+ dB) </a:t>
            </a:r>
            <a:r>
              <a:rPr lang="en-US" b="1" dirty="0"/>
              <a:t>91%</a:t>
            </a:r>
            <a:r>
              <a:rPr lang="en-US" dirty="0"/>
              <a:t> (328 million) are adults and </a:t>
            </a:r>
            <a:r>
              <a:rPr lang="en-US" b="1" dirty="0"/>
              <a:t>9%</a:t>
            </a:r>
            <a:r>
              <a:rPr lang="en-US" dirty="0"/>
              <a:t> (32 million) are children.</a:t>
            </a:r>
          </a:p>
          <a:p>
            <a:r>
              <a:rPr lang="en-US" u="sng" dirty="0"/>
              <a:t>According to the National Center for Health Statistics</a:t>
            </a:r>
            <a:r>
              <a:rPr lang="en-US" dirty="0"/>
              <a:t>, </a:t>
            </a:r>
            <a:r>
              <a:rPr lang="en-US" b="1" dirty="0"/>
              <a:t>adults</a:t>
            </a:r>
            <a:r>
              <a:rPr lang="en-US" dirty="0"/>
              <a:t> 20+ years with some kind of measurable hearing loss will climb from </a:t>
            </a:r>
            <a:r>
              <a:rPr lang="en-US" b="1" dirty="0"/>
              <a:t>44 million </a:t>
            </a:r>
            <a:r>
              <a:rPr lang="en-US" dirty="0"/>
              <a:t>(2020) to more than </a:t>
            </a:r>
            <a:r>
              <a:rPr lang="en-US" b="1" dirty="0"/>
              <a:t>73 million </a:t>
            </a:r>
            <a:r>
              <a:rPr lang="en-US" dirty="0"/>
              <a:t>(2060). </a:t>
            </a:r>
            <a:r>
              <a:rPr lang="en-US" i="1" dirty="0">
                <a:effectLst>
                  <a:outerShdw blurRad="38100" dist="38100" dir="2700000" algn="tl">
                    <a:srgbClr val="000000">
                      <a:alpha val="43137"/>
                    </a:srgbClr>
                  </a:outerShdw>
                </a:effectLst>
              </a:rPr>
              <a:t>Forecast is double</a:t>
            </a:r>
            <a:r>
              <a:rPr lang="en-US" dirty="0"/>
              <a:t>.</a:t>
            </a:r>
          </a:p>
        </p:txBody>
      </p:sp>
      <p:sp>
        <p:nvSpPr>
          <p:cNvPr id="4" name="TextBox 3">
            <a:extLst>
              <a:ext uri="{FF2B5EF4-FFF2-40B4-BE49-F238E27FC236}">
                <a16:creationId xmlns:a16="http://schemas.microsoft.com/office/drawing/2014/main" id="{B880BA0E-B89E-4BD8-A408-2CF968582A88}"/>
              </a:ext>
            </a:extLst>
          </p:cNvPr>
          <p:cNvSpPr txBox="1"/>
          <p:nvPr/>
        </p:nvSpPr>
        <p:spPr>
          <a:xfrm>
            <a:off x="3172408" y="2005026"/>
            <a:ext cx="3592286" cy="461665"/>
          </a:xfrm>
          <a:prstGeom prst="rect">
            <a:avLst/>
          </a:prstGeom>
          <a:noFill/>
        </p:spPr>
        <p:txBody>
          <a:bodyPr wrap="square" rtlCol="0">
            <a:spAutoFit/>
          </a:bodyPr>
          <a:lstStyle/>
          <a:p>
            <a:r>
              <a:rPr lang="en-US" sz="2400" b="1" u="sng" dirty="0"/>
              <a:t>CURRENT SITUATION</a:t>
            </a:r>
          </a:p>
        </p:txBody>
      </p:sp>
    </p:spTree>
    <p:extLst>
      <p:ext uri="{BB962C8B-B14F-4D97-AF65-F5344CB8AC3E}">
        <p14:creationId xmlns:p14="http://schemas.microsoft.com/office/powerpoint/2010/main" val="1727476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7452-C2C5-4602-BD33-78C1537E07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F262F6-391D-446E-BB67-0DE83AFF17BC}"/>
              </a:ext>
            </a:extLst>
          </p:cNvPr>
          <p:cNvSpPr>
            <a:spLocks noGrp="1"/>
          </p:cNvSpPr>
          <p:nvPr>
            <p:ph idx="1"/>
          </p:nvPr>
        </p:nvSpPr>
        <p:spPr/>
        <p:txBody>
          <a:bodyPr/>
          <a:lstStyle/>
          <a:p>
            <a:r>
              <a:rPr lang="en-US" dirty="0"/>
              <a:t>Congress has attempted to improve access to hearing aids for older adults.</a:t>
            </a:r>
          </a:p>
          <a:p>
            <a:r>
              <a:rPr lang="en-US" u="sng" dirty="0"/>
              <a:t>Two Bills introduced</a:t>
            </a:r>
            <a:r>
              <a:rPr lang="en-US" dirty="0"/>
              <a:t>:</a:t>
            </a:r>
          </a:p>
          <a:p>
            <a:pPr lvl="1"/>
            <a:r>
              <a:rPr lang="en-US" u="sng" dirty="0"/>
              <a:t>The Hearing Aid Assistance Tax Credit Act in the Senate </a:t>
            </a:r>
            <a:r>
              <a:rPr lang="en-US" dirty="0"/>
              <a:t>and,</a:t>
            </a:r>
          </a:p>
          <a:p>
            <a:pPr lvl="1"/>
            <a:r>
              <a:rPr lang="en-US" u="sng" dirty="0"/>
              <a:t>Medicare Hearing Aid Coverage Act in the House</a:t>
            </a:r>
          </a:p>
          <a:p>
            <a:r>
              <a:rPr lang="en-US" dirty="0"/>
              <a:t>Have gained little traction.</a:t>
            </a:r>
          </a:p>
        </p:txBody>
      </p:sp>
    </p:spTree>
    <p:extLst>
      <p:ext uri="{BB962C8B-B14F-4D97-AF65-F5344CB8AC3E}">
        <p14:creationId xmlns:p14="http://schemas.microsoft.com/office/powerpoint/2010/main" val="4053586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8CB50-CE20-4935-9FD2-51D2F8FBDA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82C91F-F6A8-42A2-8520-AD1B0682F7C4}"/>
              </a:ext>
            </a:extLst>
          </p:cNvPr>
          <p:cNvSpPr>
            <a:spLocks noGrp="1"/>
          </p:cNvSpPr>
          <p:nvPr>
            <p:ph idx="1"/>
          </p:nvPr>
        </p:nvSpPr>
        <p:spPr/>
        <p:txBody>
          <a:bodyPr anchor="ctr">
            <a:normAutofit fontScale="92500" lnSpcReduction="20000"/>
          </a:bodyPr>
          <a:lstStyle/>
          <a:p>
            <a:r>
              <a:rPr lang="en-US" sz="2600" u="sng" dirty="0"/>
              <a:t>The Seniors have Eyes, Ears and Teeth Act (</a:t>
            </a:r>
            <a:r>
              <a:rPr lang="en-US" sz="2600" b="1" u="sng" dirty="0"/>
              <a:t>Roybal-Allard bill</a:t>
            </a:r>
            <a:r>
              <a:rPr lang="en-US" sz="2600" u="sng" dirty="0"/>
              <a:t>) </a:t>
            </a:r>
            <a:r>
              <a:rPr lang="en-US" sz="2600" dirty="0"/>
              <a:t>reverses the exclusion of these service from Medicare as currently dictated by law. This Act does not address Medicaid or private insurance for hearing aids</a:t>
            </a:r>
            <a:r>
              <a:rPr lang="en-US" sz="2400" dirty="0"/>
              <a:t>.</a:t>
            </a:r>
          </a:p>
          <a:p>
            <a:pPr marL="0" indent="0">
              <a:buNone/>
            </a:pPr>
            <a:r>
              <a:rPr lang="en-US" sz="2400" dirty="0"/>
              <a:t> </a:t>
            </a:r>
          </a:p>
          <a:p>
            <a:r>
              <a:rPr lang="en-US" sz="2600" dirty="0"/>
              <a:t>Proposal for Medicare to directly Administer a voluntary </a:t>
            </a:r>
            <a:r>
              <a:rPr lang="en-US" sz="2600" b="1" u="sng" dirty="0"/>
              <a:t>supplementary benefit </a:t>
            </a:r>
            <a:r>
              <a:rPr lang="en-US" sz="2600" dirty="0"/>
              <a:t>based on the precedent set by </a:t>
            </a:r>
            <a:r>
              <a:rPr lang="en-US" sz="2600" i="1" dirty="0"/>
              <a:t>Medicare Part D</a:t>
            </a:r>
            <a:r>
              <a:rPr lang="en-US" sz="2600" dirty="0"/>
              <a:t>. The benefits will provide access to Vision, Dental and Hearing Aid coverage.</a:t>
            </a:r>
          </a:p>
          <a:p>
            <a:pPr lvl="1"/>
            <a:r>
              <a:rPr lang="en-US" dirty="0"/>
              <a:t>Low Income beneficiaries (150% of poverty) will receive premium subsidy and reduced cost sharing.</a:t>
            </a:r>
          </a:p>
          <a:p>
            <a:pPr lvl="1"/>
            <a:r>
              <a:rPr lang="en-US" dirty="0"/>
              <a:t>The policy will be administered by Medicare and paid for through voluntary benefits.</a:t>
            </a:r>
          </a:p>
        </p:txBody>
      </p:sp>
    </p:spTree>
    <p:extLst>
      <p:ext uri="{BB962C8B-B14F-4D97-AF65-F5344CB8AC3E}">
        <p14:creationId xmlns:p14="http://schemas.microsoft.com/office/powerpoint/2010/main" val="2370690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0C908-CD8F-4703-B877-E86A6C7130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20EE02-4448-4640-85D9-45C62F233161}"/>
              </a:ext>
            </a:extLst>
          </p:cNvPr>
          <p:cNvSpPr>
            <a:spLocks noGrp="1"/>
          </p:cNvSpPr>
          <p:nvPr>
            <p:ph idx="1"/>
          </p:nvPr>
        </p:nvSpPr>
        <p:spPr/>
        <p:txBody>
          <a:bodyPr anchor="ctr"/>
          <a:lstStyle/>
          <a:p>
            <a:r>
              <a:rPr lang="en-US" b="1" u="sng" dirty="0"/>
              <a:t>The Over-the-Counter Hearing Aid Act of 2017 </a:t>
            </a:r>
            <a:r>
              <a:rPr lang="en-US" dirty="0"/>
              <a:t>sponsored by Elizabeth Warren (D-Mass) and Chuck Grassley (R-Iowa) allows individuals to buy certain types of hearing aids over the counter w/out prior approval from a health care provider. The FDA has until 2020 to propose a new regulation for the law, and the devices will not be available until 2021.</a:t>
            </a:r>
          </a:p>
        </p:txBody>
      </p:sp>
    </p:spTree>
    <p:extLst>
      <p:ext uri="{BB962C8B-B14F-4D97-AF65-F5344CB8AC3E}">
        <p14:creationId xmlns:p14="http://schemas.microsoft.com/office/powerpoint/2010/main" val="3691864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16EAA-CCEE-43E8-8903-A48C59046DD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EAC621-C689-4EB2-A68B-F96356B4D907}"/>
              </a:ext>
            </a:extLst>
          </p:cNvPr>
          <p:cNvSpPr>
            <a:spLocks noGrp="1"/>
          </p:cNvSpPr>
          <p:nvPr>
            <p:ph idx="1"/>
          </p:nvPr>
        </p:nvSpPr>
        <p:spPr/>
        <p:txBody>
          <a:bodyPr anchor="ctr"/>
          <a:lstStyle/>
          <a:p>
            <a:r>
              <a:rPr lang="en-US" i="1" dirty="0"/>
              <a:t>The </a:t>
            </a:r>
            <a:r>
              <a:rPr lang="en-US" i="1" u="sng" dirty="0"/>
              <a:t>Global market</a:t>
            </a:r>
            <a:r>
              <a:rPr lang="en-US" i="1" dirty="0"/>
              <a:t> for Hearing Care Devices is expected to reach the market value of around </a:t>
            </a:r>
            <a:r>
              <a:rPr lang="en-US" b="1" i="1" dirty="0"/>
              <a:t>$10 billion by 2023</a:t>
            </a:r>
            <a:r>
              <a:rPr lang="en-US" i="1" dirty="0"/>
              <a:t> and is expected to grow at a compound annual growth rate (CAGR) of </a:t>
            </a:r>
            <a:r>
              <a:rPr lang="en-US" b="1" i="1" dirty="0"/>
              <a:t>6% </a:t>
            </a:r>
            <a:r>
              <a:rPr lang="en-US" i="1" dirty="0"/>
              <a:t>in revenue from 2017-2023. </a:t>
            </a:r>
            <a:r>
              <a:rPr lang="en-US" b="1" i="1" dirty="0"/>
              <a:t>360 Million </a:t>
            </a:r>
            <a:r>
              <a:rPr lang="en-US" i="1" dirty="0"/>
              <a:t>People Worldwide suffer from Hearing Disability </a:t>
            </a:r>
            <a:r>
              <a:rPr lang="en-US" sz="1600" i="1" dirty="0"/>
              <a:t>(2012 estimates) </a:t>
            </a:r>
          </a:p>
        </p:txBody>
      </p:sp>
    </p:spTree>
    <p:extLst>
      <p:ext uri="{BB962C8B-B14F-4D97-AF65-F5344CB8AC3E}">
        <p14:creationId xmlns:p14="http://schemas.microsoft.com/office/powerpoint/2010/main" val="2023108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B0308-D883-4BA2-AA11-2298A0CFE8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7C37D5-958E-4508-AB45-57BB2AE390FE}"/>
              </a:ext>
            </a:extLst>
          </p:cNvPr>
          <p:cNvSpPr>
            <a:spLocks noGrp="1"/>
          </p:cNvSpPr>
          <p:nvPr>
            <p:ph idx="1"/>
          </p:nvPr>
        </p:nvSpPr>
        <p:spPr>
          <a:xfrm>
            <a:off x="628650" y="2292492"/>
            <a:ext cx="7886700" cy="3834774"/>
          </a:xfrm>
        </p:spPr>
        <p:txBody>
          <a:bodyPr>
            <a:normAutofit fontScale="70000" lnSpcReduction="20000"/>
          </a:bodyPr>
          <a:lstStyle/>
          <a:p>
            <a:r>
              <a:rPr lang="en-US" dirty="0"/>
              <a:t>Fastest growing population is Seniors 60+ (up 87,411 from 2015-2040 in Finger Lakes Region, NY)</a:t>
            </a:r>
          </a:p>
          <a:p>
            <a:r>
              <a:rPr lang="en-US" dirty="0"/>
              <a:t>Household Income - $21 Billion (67%)</a:t>
            </a:r>
          </a:p>
          <a:p>
            <a:r>
              <a:rPr lang="en-US" dirty="0"/>
              <a:t>Volunteer Rates 55+ - $458 Million</a:t>
            </a:r>
          </a:p>
          <a:p>
            <a:r>
              <a:rPr lang="en-US" dirty="0"/>
              <a:t>83% of US Household Wealth is held by 50+</a:t>
            </a:r>
          </a:p>
          <a:p>
            <a:r>
              <a:rPr lang="en-US" dirty="0"/>
              <a:t>75% of age 60+ own homes</a:t>
            </a:r>
          </a:p>
          <a:p>
            <a:r>
              <a:rPr lang="en-US" dirty="0"/>
              <a:t>Spending by people age 50+ in US in 2015 supported</a:t>
            </a:r>
          </a:p>
          <a:p>
            <a:pPr lvl="1"/>
            <a:r>
              <a:rPr lang="en-US" dirty="0"/>
              <a:t>More than 89.4 million jobs</a:t>
            </a:r>
          </a:p>
          <a:p>
            <a:pPr lvl="1"/>
            <a:r>
              <a:rPr lang="en-US" dirty="0"/>
              <a:t>Over $4.7 trillion in labor income</a:t>
            </a:r>
          </a:p>
          <a:p>
            <a:pPr lvl="1"/>
            <a:r>
              <a:rPr lang="en-US" dirty="0"/>
              <a:t>61 percent of all US jobs and 43% of labor income was related to spending by age 50+</a:t>
            </a:r>
          </a:p>
          <a:p>
            <a:r>
              <a:rPr lang="en-US" dirty="0"/>
              <a:t>Retirees bring incomes earned outside of region</a:t>
            </a:r>
          </a:p>
          <a:p>
            <a:r>
              <a:rPr lang="en-US" dirty="0"/>
              <a:t>Seniors are a critical part of economic competitiveness.</a:t>
            </a:r>
          </a:p>
        </p:txBody>
      </p:sp>
      <p:sp>
        <p:nvSpPr>
          <p:cNvPr id="4" name="TextBox 3">
            <a:extLst>
              <a:ext uri="{FF2B5EF4-FFF2-40B4-BE49-F238E27FC236}">
                <a16:creationId xmlns:a16="http://schemas.microsoft.com/office/drawing/2014/main" id="{E67ED03D-BA5E-4945-9142-A5156AB58B32}"/>
              </a:ext>
            </a:extLst>
          </p:cNvPr>
          <p:cNvSpPr txBox="1"/>
          <p:nvPr/>
        </p:nvSpPr>
        <p:spPr>
          <a:xfrm>
            <a:off x="718457" y="1923160"/>
            <a:ext cx="3386889" cy="369332"/>
          </a:xfrm>
          <a:prstGeom prst="rect">
            <a:avLst/>
          </a:prstGeom>
          <a:noFill/>
        </p:spPr>
        <p:txBody>
          <a:bodyPr wrap="none" rtlCol="0">
            <a:spAutoFit/>
          </a:bodyPr>
          <a:lstStyle/>
          <a:p>
            <a:r>
              <a:rPr lang="en-US" b="1" i="1" u="sng" dirty="0"/>
              <a:t>Future Outlook impacting Seniors</a:t>
            </a:r>
          </a:p>
        </p:txBody>
      </p:sp>
    </p:spTree>
    <p:extLst>
      <p:ext uri="{BB962C8B-B14F-4D97-AF65-F5344CB8AC3E}">
        <p14:creationId xmlns:p14="http://schemas.microsoft.com/office/powerpoint/2010/main" val="477607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8E479-6161-40E1-BC6C-F5F3E40F07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773318-D006-4BEF-893C-1D8A2F64806D}"/>
              </a:ext>
            </a:extLst>
          </p:cNvPr>
          <p:cNvSpPr>
            <a:spLocks noGrp="1"/>
          </p:cNvSpPr>
          <p:nvPr>
            <p:ph idx="1"/>
          </p:nvPr>
        </p:nvSpPr>
        <p:spPr>
          <a:xfrm>
            <a:off x="628650" y="2339146"/>
            <a:ext cx="7886700" cy="3834774"/>
          </a:xfrm>
        </p:spPr>
        <p:txBody>
          <a:bodyPr>
            <a:normAutofit fontScale="62500" lnSpcReduction="20000"/>
          </a:bodyPr>
          <a:lstStyle/>
          <a:p>
            <a:r>
              <a:rPr lang="en-US" sz="3400" dirty="0">
                <a:effectLst>
                  <a:outerShdw blurRad="38100" dist="38100" dir="2700000" algn="tl">
                    <a:srgbClr val="000000">
                      <a:alpha val="43137"/>
                    </a:srgbClr>
                  </a:outerShdw>
                </a:effectLst>
              </a:rPr>
              <a:t>New York State’s Governor </a:t>
            </a:r>
            <a:r>
              <a:rPr lang="en-US" dirty="0"/>
              <a:t>has continued to promulgate a series of policies preparing for the emerging needs of a growing aging population including:</a:t>
            </a:r>
          </a:p>
          <a:p>
            <a:r>
              <a:rPr lang="en-US" b="1" u="sng" dirty="0"/>
              <a:t>Issuing Executive Order #190 </a:t>
            </a:r>
            <a:r>
              <a:rPr lang="en-US" dirty="0"/>
              <a:t>– which directs all state agencies to consider the impact of their policies and procurements on health and healthy aging, aligned with the eight domains of an age-friendly community</a:t>
            </a:r>
          </a:p>
          <a:p>
            <a:r>
              <a:rPr lang="en-US" u="sng" dirty="0"/>
              <a:t>Setting a goal of making 50% of all health systems in the state age-friendly by 2023</a:t>
            </a:r>
            <a:r>
              <a:rPr lang="en-US" dirty="0"/>
              <a:t>, including the establishment of age friendly emergency rooms better equipped to provide care to aging </a:t>
            </a:r>
            <a:r>
              <a:rPr lang="en-US" dirty="0" err="1"/>
              <a:t>NY’ers</a:t>
            </a:r>
            <a:r>
              <a:rPr lang="en-US" dirty="0"/>
              <a:t> with cognitive and other physical disabilities.</a:t>
            </a:r>
          </a:p>
          <a:p>
            <a:r>
              <a:rPr lang="en-US" b="1" u="sng" dirty="0"/>
              <a:t>Establishment of Regional Economic Develop Centers </a:t>
            </a:r>
            <a:r>
              <a:rPr lang="en-US" dirty="0"/>
              <a:t>to replicate the States Executive Order at the County Level.</a:t>
            </a:r>
          </a:p>
          <a:p>
            <a:r>
              <a:rPr lang="en-US" u="sng" dirty="0"/>
              <a:t>Launching a Long Term Care Planning Project </a:t>
            </a:r>
            <a:r>
              <a:rPr lang="en-US" dirty="0"/>
              <a:t>to examine NYs LTC system and analyze, evaluate, and identify existing service gaps.</a:t>
            </a:r>
          </a:p>
        </p:txBody>
      </p:sp>
      <p:sp>
        <p:nvSpPr>
          <p:cNvPr id="4" name="TextBox 3">
            <a:extLst>
              <a:ext uri="{FF2B5EF4-FFF2-40B4-BE49-F238E27FC236}">
                <a16:creationId xmlns:a16="http://schemas.microsoft.com/office/drawing/2014/main" id="{694D0D3C-2331-40EC-90EF-D93B1201D00C}"/>
              </a:ext>
            </a:extLst>
          </p:cNvPr>
          <p:cNvSpPr txBox="1"/>
          <p:nvPr/>
        </p:nvSpPr>
        <p:spPr>
          <a:xfrm>
            <a:off x="2808514" y="1969814"/>
            <a:ext cx="3515386" cy="400110"/>
          </a:xfrm>
          <a:prstGeom prst="rect">
            <a:avLst/>
          </a:prstGeom>
          <a:noFill/>
        </p:spPr>
        <p:txBody>
          <a:bodyPr wrap="none" rtlCol="0">
            <a:spAutoFit/>
          </a:bodyPr>
          <a:lstStyle/>
          <a:p>
            <a:r>
              <a:rPr lang="en-US" sz="2000" b="1" i="1" u="sng" dirty="0"/>
              <a:t>OPPORTUNITY FOR ADVOCACY </a:t>
            </a:r>
          </a:p>
        </p:txBody>
      </p:sp>
    </p:spTree>
    <p:extLst>
      <p:ext uri="{BB962C8B-B14F-4D97-AF65-F5344CB8AC3E}">
        <p14:creationId xmlns:p14="http://schemas.microsoft.com/office/powerpoint/2010/main" val="3342153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E90F-DFFF-4C85-B591-756241FA15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86E30D-1B95-48F3-B8B9-7853D44C33D3}"/>
              </a:ext>
            </a:extLst>
          </p:cNvPr>
          <p:cNvSpPr>
            <a:spLocks noGrp="1"/>
          </p:cNvSpPr>
          <p:nvPr>
            <p:ph idx="1"/>
          </p:nvPr>
        </p:nvSpPr>
        <p:spPr/>
        <p:txBody>
          <a:bodyPr>
            <a:normAutofit fontScale="32500" lnSpcReduction="20000"/>
          </a:bodyPr>
          <a:lstStyle/>
          <a:p>
            <a:r>
              <a:rPr lang="en-US" sz="7400" dirty="0"/>
              <a:t>Sources</a:t>
            </a:r>
          </a:p>
          <a:p>
            <a:pPr lvl="0"/>
            <a:r>
              <a:rPr lang="en-US" dirty="0"/>
              <a:t>Hearing Loss is expected to double among US Adults. </a:t>
            </a:r>
            <a:r>
              <a:rPr lang="en-US" u="sng" dirty="0">
                <a:hlinkClick r:id="rId2"/>
              </a:rPr>
              <a:t>https://cnbc.com/2017/03/02/hearing-loss-is-expected</a:t>
            </a:r>
            <a:r>
              <a:rPr lang="en-US" dirty="0"/>
              <a:t>...</a:t>
            </a:r>
          </a:p>
          <a:p>
            <a:pPr lvl="0"/>
            <a:r>
              <a:rPr lang="en-US" dirty="0"/>
              <a:t>Listen Up! Hearing Loss is the #1 Work-Related Injury; EPIC Hearing Healthcare, https://www.epichearingrm.com</a:t>
            </a:r>
          </a:p>
          <a:p>
            <a:pPr lvl="0"/>
            <a:r>
              <a:rPr lang="en-US" dirty="0"/>
              <a:t>Listen Up! Hearing Loss is the Law Enforcement s at higher risk of hearing loss; EPIC Hearing Healthcare, </a:t>
            </a:r>
            <a:r>
              <a:rPr lang="en-US" u="sng" dirty="0">
                <a:hlinkClick r:id="rId3"/>
              </a:rPr>
              <a:t>https://www.epichearingrm.com</a:t>
            </a:r>
            <a:endParaRPr lang="en-US" dirty="0"/>
          </a:p>
          <a:p>
            <a:pPr lvl="0"/>
            <a:r>
              <a:rPr lang="en-US" dirty="0"/>
              <a:t>Listen Up! Kids are at Risk for Hearing Loss; EPIC Hearing Healthcare, </a:t>
            </a:r>
            <a:r>
              <a:rPr lang="en-US" u="sng" dirty="0">
                <a:hlinkClick r:id="rId3"/>
              </a:rPr>
              <a:t>https://www.epichearingrm.com</a:t>
            </a:r>
            <a:endParaRPr lang="en-US" dirty="0"/>
          </a:p>
          <a:p>
            <a:pPr lvl="0"/>
            <a:r>
              <a:rPr lang="en-US" dirty="0"/>
              <a:t>Does Health Insurance Cover Hearing Aids and Hearing Test?, Bryan </a:t>
            </a:r>
            <a:r>
              <a:rPr lang="en-US" dirty="0" err="1"/>
              <a:t>Ochalla</a:t>
            </a:r>
            <a:r>
              <a:rPr lang="en-US" dirty="0"/>
              <a:t>, November 19, 2018, </a:t>
            </a:r>
            <a:r>
              <a:rPr lang="en-US" u="sng" dirty="0">
                <a:hlinkClick r:id="rId4"/>
              </a:rPr>
              <a:t>https://www.quotewizard.com/health-insurance/hearing</a:t>
            </a:r>
            <a:r>
              <a:rPr lang="en-US" dirty="0"/>
              <a:t>-aids-and.....</a:t>
            </a:r>
          </a:p>
          <a:p>
            <a:pPr lvl="0"/>
            <a:r>
              <a:rPr lang="en-US" dirty="0"/>
              <a:t>Listen Up! Do your benefits cover hearing health?; EPIC Hearing Healthcare, https://www.epichearingrm.com</a:t>
            </a:r>
          </a:p>
          <a:p>
            <a:pPr lvl="0"/>
            <a:r>
              <a:rPr lang="en-US" dirty="0"/>
              <a:t>Medicaid Hearing Aid Coverage for Older Adult Beneficiaries: A State to State Comparison, Michelle Arnold; Health Affairs; Chevy Chase Vol. 36, </a:t>
            </a:r>
            <a:r>
              <a:rPr lang="en-US" dirty="0" err="1"/>
              <a:t>Iss</a:t>
            </a:r>
            <a:r>
              <a:rPr lang="en-US" dirty="0"/>
              <a:t> 8, (Aug 2017): 1476-1484; </a:t>
            </a:r>
            <a:r>
              <a:rPr lang="en-US" u="sng" dirty="0">
                <a:hlinkClick r:id="rId5"/>
              </a:rPr>
              <a:t>https://www.healthaffairs.org/doi/10.1377/h/thaff.2016.1610</a:t>
            </a:r>
            <a:endParaRPr lang="en-US" dirty="0"/>
          </a:p>
          <a:p>
            <a:pPr lvl="0"/>
            <a:r>
              <a:rPr lang="en-US" dirty="0"/>
              <a:t>How Medicare Could Provide Dental, Vision, and Hearing Care for Beneficiaries, January 18, 2018; Amber </a:t>
            </a:r>
            <a:r>
              <a:rPr lang="en-US" dirty="0" err="1"/>
              <a:t>Willink</a:t>
            </a:r>
            <a:r>
              <a:rPr lang="en-US" dirty="0"/>
              <a:t>, Cathy Schoen, and Karen Davis; </a:t>
            </a:r>
            <a:r>
              <a:rPr lang="en-US" u="sng" dirty="0">
                <a:hlinkClick r:id="rId6"/>
              </a:rPr>
              <a:t>https://commonwealthfund.org/publications/issue-brief</a:t>
            </a:r>
            <a:r>
              <a:rPr lang="en-US" dirty="0"/>
              <a:t>...</a:t>
            </a:r>
          </a:p>
          <a:p>
            <a:pPr lvl="0"/>
            <a:r>
              <a:rPr lang="en-US" dirty="0"/>
              <a:t>Many Seniors need Hearing Aids. Why doesn’t Medicare Cover them? Elsa </a:t>
            </a:r>
            <a:r>
              <a:rPr lang="en-US" dirty="0" err="1"/>
              <a:t>Peason</a:t>
            </a:r>
            <a:r>
              <a:rPr lang="en-US" dirty="0"/>
              <a:t> and Austin </a:t>
            </a:r>
            <a:r>
              <a:rPr lang="en-US" dirty="0" err="1"/>
              <a:t>Frakt</a:t>
            </a:r>
            <a:r>
              <a:rPr lang="en-US" dirty="0"/>
              <a:t>, February 27, 2019; </a:t>
            </a:r>
            <a:r>
              <a:rPr lang="en-US" u="sng" dirty="0">
                <a:hlinkClick r:id="rId7"/>
              </a:rPr>
              <a:t>https://www.statnews.com/2019/02/27/hearing-aids-medicare</a:t>
            </a:r>
            <a:endParaRPr lang="en-US" dirty="0"/>
          </a:p>
          <a:p>
            <a:pPr lvl="0"/>
            <a:r>
              <a:rPr lang="en-US" dirty="0"/>
              <a:t>Hearing Aids, Hearing Loss, Hearing Help. Will Your Health Insurance Cover Hearing Aids?, October 29, 2018; Katherine Bouton; </a:t>
            </a:r>
            <a:r>
              <a:rPr lang="en-US" u="sng" dirty="0">
                <a:hlinkClick r:id="rId8"/>
              </a:rPr>
              <a:t>https://www.katherinebouton.com/2018/10/29/will-your-health-insurance</a:t>
            </a:r>
            <a:r>
              <a:rPr lang="en-US" dirty="0"/>
              <a:t>....</a:t>
            </a:r>
          </a:p>
          <a:p>
            <a:pPr lvl="0"/>
            <a:r>
              <a:rPr lang="en-US" dirty="0"/>
              <a:t>Hearing Aid Market – Global Outlook and Forecast 2018-2023; </a:t>
            </a:r>
            <a:r>
              <a:rPr lang="en-US" u="sng" dirty="0">
                <a:hlinkClick r:id="rId9"/>
              </a:rPr>
              <a:t>https://arizton.com/market-reports/hearing-aids-market</a:t>
            </a:r>
            <a:endParaRPr lang="en-US" u="sng" dirty="0"/>
          </a:p>
          <a:p>
            <a:pPr lvl="0"/>
            <a:r>
              <a:rPr lang="en-US" u="sng" dirty="0"/>
              <a:t>Implementing Health Across All Policies and Healthy Aging in New York State</a:t>
            </a:r>
            <a:r>
              <a:rPr lang="en-US" dirty="0"/>
              <a:t>, June 13, 2019; GRAPE 27</a:t>
            </a:r>
            <a:r>
              <a:rPr lang="en-US" baseline="30000" dirty="0"/>
              <a:t>th</a:t>
            </a:r>
            <a:r>
              <a:rPr lang="en-US" dirty="0"/>
              <a:t> Annual Gala Dinner </a:t>
            </a:r>
          </a:p>
          <a:p>
            <a:endParaRPr lang="en-US" dirty="0"/>
          </a:p>
        </p:txBody>
      </p:sp>
    </p:spTree>
    <p:extLst>
      <p:ext uri="{BB962C8B-B14F-4D97-AF65-F5344CB8AC3E}">
        <p14:creationId xmlns:p14="http://schemas.microsoft.com/office/powerpoint/2010/main" val="2121594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6080-D0E7-4E91-9B6D-6A87C9EFF53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C9D939A-041E-44D8-83B3-1E75CBC7FB6D}"/>
              </a:ext>
            </a:extLst>
          </p:cNvPr>
          <p:cNvSpPr>
            <a:spLocks noGrp="1"/>
          </p:cNvSpPr>
          <p:nvPr>
            <p:ph idx="1"/>
          </p:nvPr>
        </p:nvSpPr>
        <p:spPr>
          <a:xfrm>
            <a:off x="628650" y="2181703"/>
            <a:ext cx="7886700" cy="3834774"/>
          </a:xfrm>
        </p:spPr>
        <p:txBody>
          <a:bodyPr/>
          <a:lstStyle/>
          <a:p>
            <a:r>
              <a:rPr lang="en-US" b="1" dirty="0"/>
              <a:t>22 Million </a:t>
            </a:r>
            <a:r>
              <a:rPr lang="en-US" dirty="0"/>
              <a:t>U.S. Workers are exposed to hazardous noise levels at work of whom </a:t>
            </a:r>
            <a:r>
              <a:rPr lang="en-US" b="1" dirty="0"/>
              <a:t>18 % </a:t>
            </a:r>
            <a:r>
              <a:rPr lang="en-US" dirty="0"/>
              <a:t>have hearing loss. An </a:t>
            </a:r>
            <a:r>
              <a:rPr lang="en-US" i="1" dirty="0"/>
              <a:t>additional </a:t>
            </a:r>
            <a:r>
              <a:rPr lang="en-US" b="1" i="1" dirty="0"/>
              <a:t>9</a:t>
            </a:r>
            <a:r>
              <a:rPr lang="en-US" i="1" dirty="0"/>
              <a:t> </a:t>
            </a:r>
            <a:r>
              <a:rPr lang="en-US" b="1" dirty="0"/>
              <a:t>million</a:t>
            </a:r>
            <a:r>
              <a:rPr lang="en-US" dirty="0"/>
              <a:t> are exposed to ototoxic chemicals that may cause hearing loss.</a:t>
            </a:r>
          </a:p>
          <a:p>
            <a:r>
              <a:rPr lang="en-US" dirty="0"/>
              <a:t>Both of these factors combine to make </a:t>
            </a:r>
            <a:r>
              <a:rPr lang="en-US" u="sng" dirty="0"/>
              <a:t>occupational hearing loss (OHL</a:t>
            </a:r>
            <a:r>
              <a:rPr lang="en-US" dirty="0"/>
              <a:t>) the most common work related injury in the U.S.</a:t>
            </a:r>
          </a:p>
          <a:p>
            <a:r>
              <a:rPr lang="en-US" dirty="0"/>
              <a:t>$242 million is spent annually on Worker’s Compensation for Hearing Loss disability. </a:t>
            </a:r>
          </a:p>
        </p:txBody>
      </p:sp>
      <p:sp>
        <p:nvSpPr>
          <p:cNvPr id="4" name="TextBox 3">
            <a:extLst>
              <a:ext uri="{FF2B5EF4-FFF2-40B4-BE49-F238E27FC236}">
                <a16:creationId xmlns:a16="http://schemas.microsoft.com/office/drawing/2014/main" id="{0A5E54A4-1B99-441B-8106-B27C7BB1C9E5}"/>
              </a:ext>
            </a:extLst>
          </p:cNvPr>
          <p:cNvSpPr txBox="1"/>
          <p:nvPr/>
        </p:nvSpPr>
        <p:spPr>
          <a:xfrm>
            <a:off x="3258105" y="1917577"/>
            <a:ext cx="3693110" cy="369332"/>
          </a:xfrm>
          <a:prstGeom prst="rect">
            <a:avLst/>
          </a:prstGeom>
          <a:noFill/>
        </p:spPr>
        <p:txBody>
          <a:bodyPr wrap="square" rtlCol="0">
            <a:spAutoFit/>
          </a:bodyPr>
          <a:lstStyle/>
          <a:p>
            <a:r>
              <a:rPr lang="en-US" b="1" u="sng" dirty="0"/>
              <a:t>IMPACT ON WORKFORCE</a:t>
            </a:r>
          </a:p>
        </p:txBody>
      </p:sp>
    </p:spTree>
    <p:extLst>
      <p:ext uri="{BB962C8B-B14F-4D97-AF65-F5344CB8AC3E}">
        <p14:creationId xmlns:p14="http://schemas.microsoft.com/office/powerpoint/2010/main" val="1413147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2C37A-CC14-4B46-9B9D-5B2950C378A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87C42B9-A086-4E59-BD53-DAD5B5A9EA94}"/>
              </a:ext>
            </a:extLst>
          </p:cNvPr>
          <p:cNvSpPr>
            <a:spLocks noGrp="1"/>
          </p:cNvSpPr>
          <p:nvPr>
            <p:ph idx="1"/>
          </p:nvPr>
        </p:nvSpPr>
        <p:spPr/>
        <p:txBody>
          <a:bodyPr>
            <a:normAutofit fontScale="92500"/>
          </a:bodyPr>
          <a:lstStyle/>
          <a:p>
            <a:r>
              <a:rPr lang="en-US" dirty="0"/>
              <a:t>52% of law enforcement personnel have a diagnosed hearing problem (vs. 12% of workers overall)</a:t>
            </a:r>
          </a:p>
          <a:p>
            <a:r>
              <a:rPr lang="en-US" dirty="0"/>
              <a:t>Less than 20% of law enforcement has had their hearing checked in the past two years.</a:t>
            </a:r>
          </a:p>
          <a:p>
            <a:r>
              <a:rPr lang="en-US" dirty="0"/>
              <a:t>According to the </a:t>
            </a:r>
            <a:r>
              <a:rPr lang="en-US" u="sng" dirty="0"/>
              <a:t>Better Hearing Institute</a:t>
            </a:r>
            <a:r>
              <a:rPr lang="en-US" dirty="0"/>
              <a:t>, the majority (65%) of people with hearing loss are younger than age 65 and still in the workforce.</a:t>
            </a:r>
          </a:p>
          <a:p>
            <a:r>
              <a:rPr lang="en-US" dirty="0"/>
              <a:t>7.4% of generation Xers (age 29-40) already have hearing loss.</a:t>
            </a:r>
          </a:p>
          <a:p>
            <a:endParaRPr lang="en-US" dirty="0"/>
          </a:p>
        </p:txBody>
      </p:sp>
    </p:spTree>
    <p:extLst>
      <p:ext uri="{BB962C8B-B14F-4D97-AF65-F5344CB8AC3E}">
        <p14:creationId xmlns:p14="http://schemas.microsoft.com/office/powerpoint/2010/main" val="2540274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B6E05-67C5-4428-9B3B-2298BD4BB5F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5889D08-7122-4D7D-9CE0-4CD6C3DAA5FF}"/>
              </a:ext>
            </a:extLst>
          </p:cNvPr>
          <p:cNvSpPr>
            <a:spLocks noGrp="1"/>
          </p:cNvSpPr>
          <p:nvPr>
            <p:ph idx="1"/>
          </p:nvPr>
        </p:nvSpPr>
        <p:spPr>
          <a:xfrm>
            <a:off x="628650" y="2292493"/>
            <a:ext cx="7886700" cy="3834774"/>
          </a:xfrm>
        </p:spPr>
        <p:txBody>
          <a:bodyPr>
            <a:normAutofit fontScale="85000" lnSpcReduction="20000"/>
          </a:bodyPr>
          <a:lstStyle/>
          <a:p>
            <a:r>
              <a:rPr lang="en-US" dirty="0"/>
              <a:t>Though many people associate hearing loss with the aging process, it is important to note that </a:t>
            </a:r>
            <a:r>
              <a:rPr lang="en-US" u="sng" dirty="0"/>
              <a:t>one in seven U.S. children has low-frequency or high-frequency hearing loss in at least one ear</a:t>
            </a:r>
            <a:r>
              <a:rPr lang="en-US" dirty="0"/>
              <a:t>.</a:t>
            </a:r>
          </a:p>
          <a:p>
            <a:r>
              <a:rPr lang="en-US" dirty="0"/>
              <a:t>Between 1988 and 2006, there was a </a:t>
            </a:r>
            <a:r>
              <a:rPr lang="en-US" b="1" dirty="0"/>
              <a:t>30%</a:t>
            </a:r>
            <a:r>
              <a:rPr lang="en-US" dirty="0"/>
              <a:t> increase in hearing loss in adolescents (ages 12-19)</a:t>
            </a:r>
          </a:p>
          <a:p>
            <a:r>
              <a:rPr lang="en-US" dirty="0"/>
              <a:t>Noise levels over </a:t>
            </a:r>
            <a:r>
              <a:rPr lang="en-US" b="1" dirty="0"/>
              <a:t>80dB</a:t>
            </a:r>
            <a:r>
              <a:rPr lang="en-US" dirty="0"/>
              <a:t> can damage hearing.</a:t>
            </a:r>
          </a:p>
          <a:p>
            <a:r>
              <a:rPr lang="en-US" dirty="0"/>
              <a:t>Highest risk factors are college stadium (124 dB), rock concert or sports games (120 dB) , MP3 players (106dB), school dance (100 dB)and lawnmower (88dB)</a:t>
            </a:r>
          </a:p>
          <a:p>
            <a:r>
              <a:rPr lang="en-US" b="1" u="sng" dirty="0"/>
              <a:t>35% </a:t>
            </a:r>
            <a:r>
              <a:rPr lang="en-US" u="sng" dirty="0"/>
              <a:t>of parents </a:t>
            </a:r>
            <a:r>
              <a:rPr lang="en-US" dirty="0"/>
              <a:t>incorrectly believe that children’s hearing aids are covered by major medical insurance.</a:t>
            </a:r>
          </a:p>
        </p:txBody>
      </p:sp>
      <p:sp>
        <p:nvSpPr>
          <p:cNvPr id="4" name="TextBox 3">
            <a:extLst>
              <a:ext uri="{FF2B5EF4-FFF2-40B4-BE49-F238E27FC236}">
                <a16:creationId xmlns:a16="http://schemas.microsoft.com/office/drawing/2014/main" id="{86CC4557-161A-41AA-AEA8-B1CE904222E9}"/>
              </a:ext>
            </a:extLst>
          </p:cNvPr>
          <p:cNvSpPr txBox="1"/>
          <p:nvPr/>
        </p:nvSpPr>
        <p:spPr>
          <a:xfrm>
            <a:off x="3195734" y="1923161"/>
            <a:ext cx="2752531" cy="369332"/>
          </a:xfrm>
          <a:prstGeom prst="rect">
            <a:avLst/>
          </a:prstGeom>
          <a:noFill/>
        </p:spPr>
        <p:txBody>
          <a:bodyPr wrap="square" rtlCol="0">
            <a:spAutoFit/>
          </a:bodyPr>
          <a:lstStyle/>
          <a:p>
            <a:r>
              <a:rPr lang="en-US" b="1" u="sng" dirty="0"/>
              <a:t>Children and Hearing Loss</a:t>
            </a:r>
          </a:p>
        </p:txBody>
      </p:sp>
    </p:spTree>
    <p:extLst>
      <p:ext uri="{BB962C8B-B14F-4D97-AF65-F5344CB8AC3E}">
        <p14:creationId xmlns:p14="http://schemas.microsoft.com/office/powerpoint/2010/main" val="116559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11FA9-A6C2-4AC3-A7A5-6A9DC8F3E41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6146CAB-A104-4CF9-858E-F41072DB2D53}"/>
              </a:ext>
            </a:extLst>
          </p:cNvPr>
          <p:cNvSpPr>
            <a:spLocks noGrp="1"/>
          </p:cNvSpPr>
          <p:nvPr>
            <p:ph idx="1"/>
          </p:nvPr>
        </p:nvSpPr>
        <p:spPr/>
        <p:txBody>
          <a:bodyPr anchor="ctr">
            <a:normAutofit/>
          </a:bodyPr>
          <a:lstStyle/>
          <a:p>
            <a:pPr marL="0" indent="0">
              <a:buNone/>
            </a:pPr>
            <a:r>
              <a:rPr lang="en-US" sz="3600" dirty="0"/>
              <a:t>Hearing loss is the </a:t>
            </a:r>
            <a:r>
              <a:rPr lang="en-US" sz="3600" u="sng" dirty="0"/>
              <a:t>fifth leading cause of disability </a:t>
            </a:r>
            <a:r>
              <a:rPr lang="en-US" sz="3600" dirty="0"/>
              <a:t>around the world.</a:t>
            </a:r>
          </a:p>
          <a:p>
            <a:pPr marL="0" indent="0">
              <a:buNone/>
            </a:pPr>
            <a:endParaRPr lang="en-US" sz="3600" i="1" dirty="0"/>
          </a:p>
        </p:txBody>
      </p:sp>
    </p:spTree>
    <p:extLst>
      <p:ext uri="{BB962C8B-B14F-4D97-AF65-F5344CB8AC3E}">
        <p14:creationId xmlns:p14="http://schemas.microsoft.com/office/powerpoint/2010/main" val="708424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DD233-01B5-46D8-9BA4-DAD0AF41DD2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20D7A0B-8598-4868-979B-B00A125269FD}"/>
              </a:ext>
            </a:extLst>
          </p:cNvPr>
          <p:cNvSpPr>
            <a:spLocks noGrp="1"/>
          </p:cNvSpPr>
          <p:nvPr>
            <p:ph idx="1"/>
          </p:nvPr>
        </p:nvSpPr>
        <p:spPr/>
        <p:txBody>
          <a:bodyPr>
            <a:normAutofit fontScale="77500" lnSpcReduction="20000"/>
          </a:bodyPr>
          <a:lstStyle/>
          <a:p>
            <a:r>
              <a:rPr lang="en-US" dirty="0"/>
              <a:t>Although nearly two thirds of workers with hearing loss can be helped, only 20% receive care.</a:t>
            </a:r>
          </a:p>
          <a:p>
            <a:r>
              <a:rPr lang="en-US" dirty="0"/>
              <a:t>Each employee with a hearing loss problem is typically absent for 3-5 work days</a:t>
            </a:r>
          </a:p>
          <a:p>
            <a:r>
              <a:rPr lang="en-US" b="1" dirty="0"/>
              <a:t>Only 1 in 5 people with hearing loss wear hearing aids</a:t>
            </a:r>
          </a:p>
          <a:p>
            <a:r>
              <a:rPr lang="en-US" dirty="0"/>
              <a:t>70% of hearing aid users pay for the devices out of pocket</a:t>
            </a:r>
          </a:p>
          <a:p>
            <a:endParaRPr lang="en-US" b="1" dirty="0"/>
          </a:p>
          <a:p>
            <a:r>
              <a:rPr lang="en-US" b="1" u="sng" dirty="0"/>
              <a:t>WHY?</a:t>
            </a:r>
          </a:p>
          <a:p>
            <a:pPr lvl="1"/>
            <a:r>
              <a:rPr lang="en-US" u="sng" dirty="0"/>
              <a:t>Private insurance is not mandated to cover hearing aids cost</a:t>
            </a:r>
            <a:r>
              <a:rPr lang="en-US" dirty="0"/>
              <a:t>. </a:t>
            </a:r>
          </a:p>
          <a:p>
            <a:pPr lvl="1"/>
            <a:r>
              <a:rPr lang="en-US" dirty="0"/>
              <a:t>Only </a:t>
            </a:r>
            <a:r>
              <a:rPr lang="en-US" b="1" dirty="0"/>
              <a:t>22 states </a:t>
            </a:r>
            <a:r>
              <a:rPr lang="en-US" dirty="0"/>
              <a:t>require insurance companies to provide full or partial coverage for children. </a:t>
            </a:r>
          </a:p>
          <a:p>
            <a:pPr lvl="1"/>
            <a:r>
              <a:rPr lang="en-US" dirty="0"/>
              <a:t>Only </a:t>
            </a:r>
            <a:r>
              <a:rPr lang="en-US" b="1" dirty="0"/>
              <a:t>3 States </a:t>
            </a:r>
            <a:r>
              <a:rPr lang="en-US" dirty="0"/>
              <a:t>– Arkansas, New Hampshire and Rhode Island require hearing aid coverage for adults.</a:t>
            </a:r>
          </a:p>
          <a:p>
            <a:pPr lvl="1"/>
            <a:endParaRPr lang="en-US" dirty="0"/>
          </a:p>
        </p:txBody>
      </p:sp>
    </p:spTree>
    <p:extLst>
      <p:ext uri="{BB962C8B-B14F-4D97-AF65-F5344CB8AC3E}">
        <p14:creationId xmlns:p14="http://schemas.microsoft.com/office/powerpoint/2010/main" val="2464838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0385F-B259-4FAD-A768-5F41A0B878E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0DC66ED-CED1-499E-B6CA-A0484777A910}"/>
              </a:ext>
            </a:extLst>
          </p:cNvPr>
          <p:cNvSpPr>
            <a:spLocks noGrp="1"/>
          </p:cNvSpPr>
          <p:nvPr>
            <p:ph idx="1"/>
          </p:nvPr>
        </p:nvSpPr>
        <p:spPr/>
        <p:txBody>
          <a:bodyPr/>
          <a:lstStyle/>
          <a:p>
            <a:r>
              <a:rPr lang="en-US" u="sng" dirty="0"/>
              <a:t>Why doesn’t Health Insurance Cover Hearing Aids, Hearing Tests, or Other Hearing Care?</a:t>
            </a:r>
          </a:p>
          <a:p>
            <a:pPr lvl="1"/>
            <a:r>
              <a:rPr lang="en-US" b="1" dirty="0"/>
              <a:t>Cost</a:t>
            </a:r>
            <a:r>
              <a:rPr lang="en-US" dirty="0"/>
              <a:t> – The average Cost of one Hearing Aid is from $1500 to $3500. </a:t>
            </a:r>
            <a:r>
              <a:rPr lang="en-US" i="1" dirty="0"/>
              <a:t>80% of wearers require two</a:t>
            </a:r>
            <a:r>
              <a:rPr lang="en-US" dirty="0"/>
              <a:t>.</a:t>
            </a:r>
          </a:p>
          <a:p>
            <a:pPr lvl="1"/>
            <a:r>
              <a:rPr lang="en-US" b="1" dirty="0"/>
              <a:t>Not a Health Benefit </a:t>
            </a:r>
            <a:r>
              <a:rPr lang="en-US" dirty="0"/>
              <a:t>– Insurers Seem to look at hearing aids as being “elective”</a:t>
            </a:r>
          </a:p>
          <a:p>
            <a:pPr lvl="1"/>
            <a:r>
              <a:rPr lang="en-US" b="1" dirty="0"/>
              <a:t>Risk</a:t>
            </a:r>
            <a:r>
              <a:rPr lang="en-US" dirty="0"/>
              <a:t> – The older you get the more likely you will require hearing aids. With aging population, the numbers of people in need of a hearing aid will double by 2060 to almost 80 million.</a:t>
            </a:r>
          </a:p>
        </p:txBody>
      </p:sp>
    </p:spTree>
    <p:extLst>
      <p:ext uri="{BB962C8B-B14F-4D97-AF65-F5344CB8AC3E}">
        <p14:creationId xmlns:p14="http://schemas.microsoft.com/office/powerpoint/2010/main" val="452424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5976D-2427-40C4-A8CF-6C4B8A6EF9A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3A9620D-9ECB-4F5B-8435-9424BC88C78F}"/>
              </a:ext>
            </a:extLst>
          </p:cNvPr>
          <p:cNvSpPr>
            <a:spLocks noGrp="1"/>
          </p:cNvSpPr>
          <p:nvPr>
            <p:ph idx="1"/>
          </p:nvPr>
        </p:nvSpPr>
        <p:spPr>
          <a:xfrm>
            <a:off x="628650" y="2161864"/>
            <a:ext cx="7886700" cy="3834774"/>
          </a:xfrm>
        </p:spPr>
        <p:txBody>
          <a:bodyPr>
            <a:normAutofit fontScale="62500" lnSpcReduction="20000"/>
          </a:bodyPr>
          <a:lstStyle/>
          <a:p>
            <a:r>
              <a:rPr lang="en-US" b="1" u="sng" dirty="0"/>
              <a:t>Medicaid</a:t>
            </a:r>
            <a:r>
              <a:rPr lang="en-US" u="sng" dirty="0"/>
              <a:t> </a:t>
            </a:r>
            <a:r>
              <a:rPr lang="en-US" dirty="0"/>
              <a:t>coverage varies from state to state. </a:t>
            </a:r>
          </a:p>
          <a:p>
            <a:r>
              <a:rPr lang="en-US" dirty="0"/>
              <a:t>Currently 34 States mandate coverage for </a:t>
            </a:r>
            <a:r>
              <a:rPr lang="en-US" b="1" i="1" u="sng" dirty="0"/>
              <a:t>children</a:t>
            </a:r>
            <a:r>
              <a:rPr lang="en-US" dirty="0"/>
              <a:t>. </a:t>
            </a:r>
          </a:p>
          <a:p>
            <a:pPr lvl="1"/>
            <a:r>
              <a:rPr lang="en-US" dirty="0"/>
              <a:t>Specifically, state Medicaid programs must cover:	</a:t>
            </a:r>
          </a:p>
          <a:p>
            <a:pPr lvl="2"/>
            <a:r>
              <a:rPr lang="en-US" dirty="0"/>
              <a:t>Hearing Assessments</a:t>
            </a:r>
          </a:p>
          <a:p>
            <a:pPr lvl="2"/>
            <a:r>
              <a:rPr lang="en-US" dirty="0"/>
              <a:t>Hearing Aid evaluations</a:t>
            </a:r>
          </a:p>
          <a:p>
            <a:pPr lvl="2"/>
            <a:r>
              <a:rPr lang="en-US" dirty="0"/>
              <a:t>Hearing Aid and Hearing Aid Accessories</a:t>
            </a:r>
          </a:p>
          <a:p>
            <a:r>
              <a:rPr lang="en-US" b="1" i="1" u="sng" dirty="0"/>
              <a:t>Adult</a:t>
            </a:r>
            <a:r>
              <a:rPr lang="en-US" dirty="0"/>
              <a:t> Coverage Varies from State to State too</a:t>
            </a:r>
          </a:p>
          <a:p>
            <a:pPr lvl="1"/>
            <a:r>
              <a:rPr lang="en-US" dirty="0"/>
              <a:t>Medicaid coverage for Adults is </a:t>
            </a:r>
            <a:r>
              <a:rPr lang="en-US" u="sng" dirty="0"/>
              <a:t>not</a:t>
            </a:r>
            <a:r>
              <a:rPr lang="en-US" dirty="0"/>
              <a:t> Federally mandated and cost has been cited as a barrier to access.</a:t>
            </a:r>
          </a:p>
          <a:p>
            <a:pPr lvl="1"/>
            <a:r>
              <a:rPr lang="en-US" dirty="0"/>
              <a:t>28 States offer some degree of coverage for hearing aids and associated services for </a:t>
            </a:r>
            <a:r>
              <a:rPr lang="en-US" u="sng" dirty="0"/>
              <a:t>Adult age related hearing loss</a:t>
            </a:r>
            <a:r>
              <a:rPr lang="en-US" dirty="0"/>
              <a:t>. This varies substantially with respect to the extent and hearing loss eligibility requirements, whereas 22 States and territory, Medicaid did not provide any coverage.</a:t>
            </a:r>
          </a:p>
          <a:p>
            <a:pPr lvl="1"/>
            <a:r>
              <a:rPr lang="en-US" dirty="0"/>
              <a:t>If you don’t live in a mandated state, it means that your state laws don’t require hearing aids. </a:t>
            </a:r>
            <a:r>
              <a:rPr lang="en-US" u="sng" dirty="0"/>
              <a:t>It does not mean that you don’t have insurance coverage.</a:t>
            </a:r>
          </a:p>
          <a:p>
            <a:r>
              <a:rPr lang="en-US" dirty="0"/>
              <a:t>6 States Cover Assistive Listening Devices </a:t>
            </a:r>
          </a:p>
        </p:txBody>
      </p:sp>
    </p:spTree>
    <p:extLst>
      <p:ext uri="{BB962C8B-B14F-4D97-AF65-F5344CB8AC3E}">
        <p14:creationId xmlns:p14="http://schemas.microsoft.com/office/powerpoint/2010/main" val="35968348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1171</TotalTime>
  <Words>2814</Words>
  <Application>Microsoft Office PowerPoint</Application>
  <PresentationFormat>On-screen Show (4:3)</PresentationFormat>
  <Paragraphs>193</Paragraphs>
  <Slides>26</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Narrow</vt:lpstr>
      <vt:lpstr>Calibri</vt:lpstr>
      <vt:lpstr>Calibri Light</vt:lpstr>
      <vt:lpstr>Wingdings</vt:lpstr>
      <vt:lpstr>Office Theme</vt:lpstr>
      <vt:lpstr>Healthcare and Hearing Aids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CMIAV</dc:creator>
  <cp:lastModifiedBy>Carmen Coleman</cp:lastModifiedBy>
  <cp:revision>90</cp:revision>
  <dcterms:created xsi:type="dcterms:W3CDTF">2017-03-02T17:05:59Z</dcterms:created>
  <dcterms:modified xsi:type="dcterms:W3CDTF">2019-06-21T12:44:43Z</dcterms:modified>
</cp:coreProperties>
</file>