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58" r:id="rId3"/>
    <p:sldId id="261" r:id="rId4"/>
    <p:sldId id="263" r:id="rId5"/>
    <p:sldId id="264" r:id="rId6"/>
    <p:sldId id="265" r:id="rId7"/>
    <p:sldId id="267" r:id="rId8"/>
    <p:sldId id="274" r:id="rId9"/>
    <p:sldId id="259" r:id="rId10"/>
    <p:sldId id="260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302" r:id="rId19"/>
    <p:sldId id="275" r:id="rId20"/>
    <p:sldId id="276" r:id="rId21"/>
    <p:sldId id="278" r:id="rId22"/>
    <p:sldId id="277" r:id="rId23"/>
    <p:sldId id="279" r:id="rId24"/>
    <p:sldId id="305" r:id="rId25"/>
    <p:sldId id="285" r:id="rId26"/>
    <p:sldId id="286" r:id="rId27"/>
    <p:sldId id="287" r:id="rId28"/>
    <p:sldId id="288" r:id="rId29"/>
    <p:sldId id="289" r:id="rId30"/>
    <p:sldId id="290" r:id="rId31"/>
    <p:sldId id="306" r:id="rId32"/>
    <p:sldId id="291" r:id="rId33"/>
    <p:sldId id="310" r:id="rId34"/>
    <p:sldId id="293" r:id="rId35"/>
    <p:sldId id="294" r:id="rId36"/>
    <p:sldId id="295" r:id="rId37"/>
    <p:sldId id="309" r:id="rId38"/>
    <p:sldId id="296" r:id="rId39"/>
    <p:sldId id="297" r:id="rId40"/>
    <p:sldId id="298" r:id="rId41"/>
    <p:sldId id="299" r:id="rId42"/>
    <p:sldId id="300" r:id="rId43"/>
    <p:sldId id="30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E75"/>
    <a:srgbClr val="2C75C5"/>
    <a:srgbClr val="005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>
        <p:scale>
          <a:sx n="100" d="100"/>
          <a:sy n="100" d="100"/>
        </p:scale>
        <p:origin x="-1864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triciawhite:Desktop:Presentations:2018%20Eastern%20Auditory%20Retreat:Locus%20%20Location%20Ge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'Locus  Location Gene.txt'!$H$37:$H$44</c:f>
              <c:strCache>
                <c:ptCount val="8"/>
                <c:pt idx="0">
                  <c:v>Oxidative stress</c:v>
                </c:pt>
                <c:pt idx="1">
                  <c:v>Regulatory</c:v>
                </c:pt>
                <c:pt idx="2">
                  <c:v>DFN</c:v>
                </c:pt>
                <c:pt idx="3">
                  <c:v>Death</c:v>
                </c:pt>
                <c:pt idx="4">
                  <c:v>K+</c:v>
                </c:pt>
                <c:pt idx="5">
                  <c:v>Receptor</c:v>
                </c:pt>
                <c:pt idx="6">
                  <c:v>Structural</c:v>
                </c:pt>
                <c:pt idx="7">
                  <c:v>Immune</c:v>
                </c:pt>
              </c:strCache>
            </c:strRef>
          </c:cat>
          <c:val>
            <c:numRef>
              <c:f>'Locus  Location Gene.txt'!$I$37:$I$44</c:f>
              <c:numCache>
                <c:formatCode>General</c:formatCode>
                <c:ptCount val="8"/>
                <c:pt idx="0">
                  <c:v>8.0</c:v>
                </c:pt>
                <c:pt idx="1">
                  <c:v>3.0</c:v>
                </c:pt>
                <c:pt idx="2">
                  <c:v>7.0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69FE5-E2F8-5149-9BB1-CA16225CAE44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8751A-AA28-2A47-8044-FC324F2B1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7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8594E-F297-4A8B-A043-2D9DB51C70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6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don’t perceive this difference as 1 trillion times louder, but we do perceive it as about a thousand times louder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05C0-C83C-AA48-8140-17771810AF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8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Tinnitus</a:t>
            </a:r>
            <a:r>
              <a:rPr lang="en-US" baseline="0" dirty="0" smtClean="0"/>
              <a:t> can be part of a genetic syndrome, and it is often associated with early onset hearing loss.  A number of DFN mutations present with tinnitus prior to the loss of hearing.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05C0-C83C-AA48-8140-17771810AF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05C0-C83C-AA48-8140-17771810AF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9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6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21905"/>
            <a:ext cx="7886700" cy="3834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1825625"/>
          </a:xfrm>
          <a:prstGeom prst="rect">
            <a:avLst/>
          </a:prstGeom>
          <a:solidFill>
            <a:srgbClr val="462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4" y="6023175"/>
            <a:ext cx="2101360" cy="6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4" Type="http://schemas.openxmlformats.org/officeDocument/2006/relationships/image" Target="../media/image37.tif"/><Relationship Id="rId5" Type="http://schemas.openxmlformats.org/officeDocument/2006/relationships/image" Target="../media/image38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"/><Relationship Id="rId3" Type="http://schemas.openxmlformats.org/officeDocument/2006/relationships/image" Target="../media/image37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1390951"/>
            <a:ext cx="6480048" cy="23012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Genetic susceptibility to hearing loss from noise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0549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Patricia White, Ph.D.</a:t>
            </a:r>
          </a:p>
          <a:p>
            <a:endParaRPr lang="en-US" dirty="0" smtClean="0"/>
          </a:p>
          <a:p>
            <a:r>
              <a:rPr lang="en-US" sz="2200" dirty="0" smtClean="0"/>
              <a:t>Department of Neuroscience</a:t>
            </a:r>
          </a:p>
          <a:p>
            <a:r>
              <a:rPr lang="en-US" sz="2200" dirty="0" smtClean="0"/>
              <a:t>University of Rochester School of Medicine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4666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structio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A9B6C7"/>
              </a:clrFrom>
              <a:clrTo>
                <a:srgbClr val="A9B6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6" y="2722134"/>
            <a:ext cx="3090651" cy="2352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556" y="2294167"/>
            <a:ext cx="1833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546A"/>
                </a:solidFill>
              </a:rPr>
              <a:t>Occupational</a:t>
            </a:r>
            <a:endParaRPr lang="en-US" sz="2400" dirty="0">
              <a:solidFill>
                <a:srgbClr val="44546A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75650" y="2294167"/>
            <a:ext cx="3533705" cy="2191250"/>
            <a:chOff x="5044294" y="1412047"/>
            <a:chExt cx="3533705" cy="2191250"/>
          </a:xfrm>
        </p:grpSpPr>
        <p:sp>
          <p:nvSpPr>
            <p:cNvPr id="12" name="TextBox 11"/>
            <p:cNvSpPr txBox="1"/>
            <p:nvPr/>
          </p:nvSpPr>
          <p:spPr>
            <a:xfrm>
              <a:off x="6665396" y="1412047"/>
              <a:ext cx="17564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44546A"/>
                  </a:solidFill>
                </a:rPr>
                <a:t>Recreational</a:t>
              </a:r>
              <a:endParaRPr lang="en-US" sz="2400" dirty="0">
                <a:solidFill>
                  <a:srgbClr val="44546A"/>
                </a:solidFill>
              </a:endParaRPr>
            </a:p>
          </p:txBody>
        </p:sp>
        <p:pic>
          <p:nvPicPr>
            <p:cNvPr id="11" name="Picture 10" descr="conce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294" y="1840014"/>
              <a:ext cx="3533705" cy="1763283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231128" y="5280316"/>
            <a:ext cx="2681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4546A"/>
                </a:solidFill>
              </a:rPr>
              <a:t>“Toughening?”</a:t>
            </a:r>
            <a:endParaRPr lang="en-US" sz="3200" dirty="0">
              <a:solidFill>
                <a:srgbClr val="44546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2021905"/>
            <a:ext cx="8701106" cy="383477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44546A"/>
                </a:solidFill>
              </a:rPr>
              <a:t>Parts of the ear: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Middle ear conveys the sound to cochlea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Lateral structures power the cochlea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Outer hair cells amplify sound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Inner hair cells detect sound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Inner hair cell synapses encode sound</a:t>
            </a:r>
          </a:p>
          <a:p>
            <a:pPr lvl="1"/>
            <a:r>
              <a:rPr lang="en-US" dirty="0" smtClean="0">
                <a:solidFill>
                  <a:srgbClr val="44546A"/>
                </a:solidFill>
              </a:rPr>
              <a:t>Brain provides feedback to the cochlea about sound levels</a:t>
            </a:r>
          </a:p>
          <a:p>
            <a:r>
              <a:rPr lang="en-US" dirty="0" smtClean="0">
                <a:solidFill>
                  <a:srgbClr val="44546A"/>
                </a:solidFill>
              </a:rPr>
              <a:t>Sound frequencies affect different places on the cochlea </a:t>
            </a:r>
          </a:p>
          <a:p>
            <a:r>
              <a:rPr lang="en-US" dirty="0" smtClean="0">
                <a:solidFill>
                  <a:srgbClr val="44546A"/>
                </a:solidFill>
              </a:rPr>
              <a:t>Typical hearing covers an enormous range of sound energy</a:t>
            </a:r>
            <a:endParaRPr lang="en-US" dirty="0">
              <a:solidFill>
                <a:srgbClr val="44546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7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920"/>
            <a:ext cx="747064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Noise induced hearing loss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5064446" y="2764744"/>
            <a:ext cx="3552190" cy="2776313"/>
            <a:chOff x="261599" y="2778094"/>
            <a:chExt cx="3552190" cy="2776313"/>
          </a:xfrm>
        </p:grpSpPr>
        <p:pic>
          <p:nvPicPr>
            <p:cNvPr id="4" name="Picture 3" descr="hearing in noise coup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99" y="3333286"/>
              <a:ext cx="3552190" cy="22211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5605" y="2778094"/>
              <a:ext cx="247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Problems hearing in </a:t>
              </a:r>
            </a:p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noisy backgrounds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74487" y="2764744"/>
            <a:ext cx="1562597" cy="2776313"/>
            <a:chOff x="4599882" y="2778094"/>
            <a:chExt cx="1562597" cy="2776313"/>
          </a:xfrm>
        </p:grpSpPr>
        <p:pic>
          <p:nvPicPr>
            <p:cNvPr id="3" name="Picture 2" descr="Tinnitus gu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882" y="3333286"/>
              <a:ext cx="1562597" cy="22211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30595" y="2778094"/>
              <a:ext cx="11011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Tinnitus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7362" y="2770324"/>
            <a:ext cx="1919763" cy="2765153"/>
            <a:chOff x="6948571" y="2778094"/>
            <a:chExt cx="1919763" cy="2765153"/>
          </a:xfrm>
        </p:grpSpPr>
        <p:pic>
          <p:nvPicPr>
            <p:cNvPr id="5" name="Picture 4" descr="Hearing loss coup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571" y="3333287"/>
              <a:ext cx="1919763" cy="22099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92476" y="2778094"/>
              <a:ext cx="16319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Hearing Loss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4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Outer hair cell loss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3" name="Picture 2" descr="no noise low power em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7" y="2794000"/>
            <a:ext cx="2829185" cy="28291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noise exposure em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2939" y="2794000"/>
            <a:ext cx="2829185" cy="282918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Gilels et al, </a:t>
            </a:r>
            <a:r>
              <a:rPr lang="en-US" b="1" i="1" dirty="0" smtClean="0"/>
              <a:t>Scientific Reports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1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19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Hair cell damage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44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Gilels et al, </a:t>
            </a:r>
            <a:r>
              <a:rPr lang="en-US" b="1" i="1" dirty="0" smtClean="0"/>
              <a:t>Scientific Reports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6" name="Picture 5" descr="damaged stereocili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12" y="2773698"/>
            <a:ext cx="2827762" cy="282776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no noise OHC em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25" y="2773698"/>
            <a:ext cx="2827762" cy="282776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36390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Inflammation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 descr="inflamm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855986"/>
            <a:ext cx="4940300" cy="4206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420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Kalinec</a:t>
            </a:r>
            <a:r>
              <a:rPr lang="en-US" dirty="0" smtClean="0"/>
              <a:t> et al, </a:t>
            </a:r>
            <a:r>
              <a:rPr lang="en-US" b="1" i="1" dirty="0" smtClean="0"/>
              <a:t>Frontiers</a:t>
            </a:r>
            <a:r>
              <a:rPr lang="en-US" dirty="0" smtClean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8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19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frequency synaptic loss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3" name="Picture 2" descr="noise synapse charli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57" y="2784834"/>
            <a:ext cx="3395998" cy="2436084"/>
          </a:xfrm>
          <a:prstGeom prst="rect">
            <a:avLst/>
          </a:prstGeom>
        </p:spPr>
      </p:pic>
      <p:pic>
        <p:nvPicPr>
          <p:cNvPr id="4" name="Picture 3" descr="IHC synapse control charli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51" y="2784834"/>
            <a:ext cx="3395998" cy="2436084"/>
          </a:xfrm>
          <a:prstGeom prst="rect">
            <a:avLst/>
          </a:prstGeom>
        </p:spPr>
      </p:pic>
      <p:pic>
        <p:nvPicPr>
          <p:cNvPr id="5" name="Picture 4" descr="IHC synapse diagram charli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8" y="2783588"/>
            <a:ext cx="1765384" cy="2437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450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Kujawa</a:t>
            </a:r>
            <a:r>
              <a:rPr lang="en-US" dirty="0" smtClean="0"/>
              <a:t> and Liberman, </a:t>
            </a:r>
            <a:r>
              <a:rPr lang="en-US" b="1" i="1" dirty="0" smtClean="0"/>
              <a:t>Hearing Research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7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65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Fitting cellular damage to symptoms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73" y="2749341"/>
            <a:ext cx="8738482" cy="278785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chemeClr val="tx2"/>
                </a:solidFill>
              </a:rPr>
              <a:t>Outer hair cell damage and lateral structural changes -&gt; hearing loss</a:t>
            </a:r>
          </a:p>
          <a:p>
            <a:pPr>
              <a:spcAft>
                <a:spcPts val="2400"/>
              </a:spcAft>
            </a:pPr>
            <a:r>
              <a:rPr lang="en-US" dirty="0" smtClean="0">
                <a:solidFill>
                  <a:schemeClr val="tx2"/>
                </a:solidFill>
              </a:rPr>
              <a:t>Synaptic loss -&gt; hearing in noise difficulties</a:t>
            </a:r>
          </a:p>
          <a:p>
            <a:pPr>
              <a:spcAft>
                <a:spcPts val="2400"/>
              </a:spcAft>
            </a:pPr>
            <a:r>
              <a:rPr lang="en-US" dirty="0" smtClean="0">
                <a:solidFill>
                  <a:schemeClr val="tx2"/>
                </a:solidFill>
              </a:rPr>
              <a:t>Changes to cortical feedback -&gt; tinnitus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1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7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DNA solves more than crimes!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M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0" y="2718514"/>
            <a:ext cx="2656736" cy="2671463"/>
          </a:xfrm>
          <a:prstGeom prst="rect">
            <a:avLst/>
          </a:prstGeom>
        </p:spPr>
      </p:pic>
      <p:pic>
        <p:nvPicPr>
          <p:cNvPr id="6" name="Picture 5" descr="crude cell diagr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16" y="3232544"/>
            <a:ext cx="2214805" cy="1996201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 rot="20149785">
            <a:off x="2038096" y="3420703"/>
            <a:ext cx="2335973" cy="987834"/>
          </a:xfrm>
          <a:prstGeom prst="curved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chromosome to d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37" y="2950305"/>
            <a:ext cx="2571334" cy="2556384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20149785">
            <a:off x="4275626" y="2695027"/>
            <a:ext cx="2335973" cy="987834"/>
          </a:xfrm>
          <a:prstGeom prst="curved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312" y="5421149"/>
            <a:ext cx="71833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All cells in one person have the same </a:t>
            </a:r>
            <a:r>
              <a:rPr lang="en-US" sz="3200" dirty="0" smtClean="0">
                <a:solidFill>
                  <a:schemeClr val="tx2"/>
                </a:solidFill>
              </a:rPr>
              <a:t>DNA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196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 of this talk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637257"/>
            <a:ext cx="8101819" cy="307777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Introduction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Noise Induced Hearing Loss (NIHL)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Physical Damage to the Cochlea from Noise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Genetic Mechanisms that Influence Susceptibility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Limitations of Animal Models in Use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219488" y="1681163"/>
            <a:ext cx="8297054" cy="823912"/>
          </a:xfrm>
        </p:spPr>
        <p:txBody>
          <a:bodyPr/>
          <a:lstStyle/>
          <a:p>
            <a:r>
              <a:rPr lang="en-US" dirty="0" smtClean="0"/>
              <a:t>DNA Facts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219487" y="2489395"/>
            <a:ext cx="8795171" cy="368458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DNA has a code - A, T, G, C – called base pairs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 pairs with T 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G pairs with C</a:t>
            </a:r>
          </a:p>
          <a:p>
            <a:pPr>
              <a:spcAft>
                <a:spcPts val="1800"/>
              </a:spcAft>
            </a:pPr>
            <a:r>
              <a:rPr lang="en-US" dirty="0"/>
              <a:t>Differences between people are called </a:t>
            </a:r>
            <a:r>
              <a:rPr lang="en-US" dirty="0" smtClean="0"/>
              <a:t>variants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Base pairs “spell out” genes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Most genes make proteins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The code also specifies when proteins are made, and in which cells</a:t>
            </a:r>
          </a:p>
        </p:txBody>
      </p:sp>
      <p:pic>
        <p:nvPicPr>
          <p:cNvPr id="7" name="Picture 6" descr="chromosome to dn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25" y="1913940"/>
            <a:ext cx="1728463" cy="1718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9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deogram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" y="3412067"/>
            <a:ext cx="4041913" cy="3048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65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DNA is packaged in chromosomes</a:t>
            </a:r>
            <a:endParaRPr lang="en-US" sz="3600" dirty="0">
              <a:solidFill>
                <a:srgbClr val="000000"/>
              </a:solidFill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13196"/>
              </p:ext>
            </p:extLst>
          </p:nvPr>
        </p:nvGraphicFramePr>
        <p:xfrm>
          <a:off x="4334405" y="3513666"/>
          <a:ext cx="4513263" cy="2150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421"/>
                <a:gridCol w="1504421"/>
                <a:gridCol w="1504421"/>
              </a:tblGrid>
              <a:tr h="996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Whole</a:t>
                      </a:r>
                      <a:r>
                        <a:rPr lang="en-US" baseline="0" dirty="0" smtClean="0"/>
                        <a:t> genome</a:t>
                      </a:r>
                      <a:endParaRPr lang="en-US" dirty="0"/>
                    </a:p>
                  </a:txBody>
                  <a:tcPr/>
                </a:tc>
              </a:tr>
              <a:tr h="577165">
                <a:tc>
                  <a:txBody>
                    <a:bodyPr/>
                    <a:lstStyle/>
                    <a:p>
                      <a:r>
                        <a:rPr lang="en-US" dirty="0" smtClean="0"/>
                        <a:t>Base pairs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baseline="0" dirty="0" smtClean="0"/>
                        <a:t> Billion</a:t>
                      </a:r>
                      <a:endParaRPr lang="en-US" dirty="0"/>
                    </a:p>
                  </a:txBody>
                  <a:tcPr/>
                </a:tc>
              </a:tr>
              <a:tr h="577165">
                <a:tc>
                  <a:txBody>
                    <a:bodyPr/>
                    <a:lstStyle/>
                    <a:p>
                      <a:r>
                        <a:rPr lang="en-US" dirty="0" smtClean="0"/>
                        <a:t>Genes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Chr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8600"/>
            <a:ext cx="9144000" cy="61175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667935" y="5291676"/>
            <a:ext cx="287867" cy="651933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49067" y="3318933"/>
            <a:ext cx="1583266" cy="256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84133" y="5071533"/>
            <a:ext cx="3115734" cy="71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488668"/>
            <a:ext cx="390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PubMed Genome Viewer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5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88668"/>
            <a:ext cx="511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Karimi</a:t>
            </a:r>
            <a:r>
              <a:rPr lang="en-US" dirty="0" smtClean="0"/>
              <a:t> et al, </a:t>
            </a:r>
            <a:r>
              <a:rPr lang="en-US" b="1" i="1" dirty="0" err="1" smtClean="0"/>
              <a:t>Nanoscale</a:t>
            </a:r>
            <a:r>
              <a:rPr lang="en-US" b="1" i="1" dirty="0" smtClean="0"/>
              <a:t> Res. </a:t>
            </a:r>
            <a:r>
              <a:rPr lang="en-US" b="1" i="1" dirty="0" err="1" smtClean="0"/>
              <a:t>Lett</a:t>
            </a:r>
            <a:r>
              <a:rPr lang="en-US" dirty="0" smtClean="0"/>
              <a:t>. 2014</a:t>
            </a:r>
            <a:endParaRPr lang="en-US" dirty="0"/>
          </a:p>
        </p:txBody>
      </p:sp>
      <p:pic>
        <p:nvPicPr>
          <p:cNvPr id="14" name="Picture 13" descr="hybridization 2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2252134"/>
            <a:ext cx="812800" cy="3035300"/>
          </a:xfrm>
          <a:prstGeom prst="rect">
            <a:avLst/>
          </a:prstGeom>
        </p:spPr>
      </p:pic>
      <p:pic>
        <p:nvPicPr>
          <p:cNvPr id="15" name="Picture 14" descr="hybridization 2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6" y="2260600"/>
            <a:ext cx="901700" cy="3035300"/>
          </a:xfrm>
          <a:prstGeom prst="rect">
            <a:avLst/>
          </a:prstGeom>
        </p:spPr>
      </p:pic>
      <p:pic>
        <p:nvPicPr>
          <p:cNvPr id="16" name="Picture 15" descr="hybridizat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3" y="1954884"/>
            <a:ext cx="6519334" cy="40268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04000" y="1968500"/>
            <a:ext cx="2408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Hybridization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924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88668"/>
            <a:ext cx="354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Wikimedia Commons</a:t>
            </a:r>
            <a:endParaRPr lang="en-US" dirty="0"/>
          </a:p>
        </p:txBody>
      </p:sp>
      <p:pic>
        <p:nvPicPr>
          <p:cNvPr id="3" name="Picture 2" descr="PCR diagr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384"/>
            <a:ext cx="9144000" cy="1659194"/>
          </a:xfrm>
          <a:prstGeom prst="rect">
            <a:avLst/>
          </a:prstGeom>
        </p:spPr>
      </p:pic>
      <p:pic>
        <p:nvPicPr>
          <p:cNvPr id="4" name="Picture 3" descr="2-16-15 tom red genotyp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945466"/>
            <a:ext cx="1828800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9700" y="4817533"/>
            <a:ext cx="139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4546A"/>
                </a:solidFill>
              </a:rPr>
              <a:t>Original DNA</a:t>
            </a:r>
            <a:endParaRPr lang="en-US" dirty="0">
              <a:solidFill>
                <a:srgbClr val="44546A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633633" y="4995333"/>
            <a:ext cx="270934" cy="237067"/>
          </a:xfrm>
          <a:prstGeom prst="straightConnector1">
            <a:avLst/>
          </a:prstGeom>
          <a:ln>
            <a:solidFill>
              <a:srgbClr val="4454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43500" y="5418667"/>
            <a:ext cx="148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4546A"/>
                </a:solidFill>
              </a:rPr>
              <a:t>Mutated DNA</a:t>
            </a:r>
            <a:endParaRPr lang="en-US" dirty="0">
              <a:solidFill>
                <a:srgbClr val="44546A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33633" y="5393267"/>
            <a:ext cx="423334" cy="211666"/>
          </a:xfrm>
          <a:prstGeom prst="straightConnector1">
            <a:avLst/>
          </a:prstGeom>
          <a:ln>
            <a:solidFill>
              <a:srgbClr val="4454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5100" y="3924300"/>
            <a:ext cx="47133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PCR:</a:t>
            </a:r>
          </a:p>
          <a:p>
            <a:r>
              <a:rPr lang="en-US" sz="3200" dirty="0" smtClean="0"/>
              <a:t>Polymerase Chain Reaction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988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1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9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DFN gene mutations cause hearing loss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4284"/>
            <a:ext cx="2061633" cy="443424"/>
          </a:xfrm>
          <a:prstGeom prst="rect">
            <a:avLst/>
          </a:prstGeom>
        </p:spPr>
      </p:pic>
      <p:pic>
        <p:nvPicPr>
          <p:cNvPr id="10" name="Picture 9" descr="stereocili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89" y="2347551"/>
            <a:ext cx="3366349" cy="3366349"/>
          </a:xfrm>
          <a:prstGeom prst="rect">
            <a:avLst/>
          </a:prstGeom>
        </p:spPr>
      </p:pic>
      <p:pic>
        <p:nvPicPr>
          <p:cNvPr id="13" name="Picture 12" descr="HHL ideogram plain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4" y="2541150"/>
            <a:ext cx="3297766" cy="3173850"/>
          </a:xfrm>
          <a:prstGeom prst="rect">
            <a:avLst/>
          </a:prstGeom>
        </p:spPr>
      </p:pic>
      <p:pic>
        <p:nvPicPr>
          <p:cNvPr id="14" name="Picture 13" descr="HHL ideogram DFN genes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4" y="2541150"/>
            <a:ext cx="3297766" cy="31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4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Noise induced hearing loss (NIHL) genes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8" name="Picture 7" descr="new ARHL ideogram backgroun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60" y="2413167"/>
            <a:ext cx="4287081" cy="4125990"/>
          </a:xfrm>
          <a:prstGeom prst="rect">
            <a:avLst/>
          </a:prstGeom>
        </p:spPr>
      </p:pic>
      <p:pic>
        <p:nvPicPr>
          <p:cNvPr id="3" name="Picture 2" descr="HHL ideogram plain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8" y="2414468"/>
            <a:ext cx="4283964" cy="41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Classifying NIHL genes by function</a:t>
            </a:r>
            <a:endParaRPr lang="en-US" sz="3600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99438"/>
              </p:ext>
            </p:extLst>
          </p:nvPr>
        </p:nvGraphicFramePr>
        <p:xfrm>
          <a:off x="2497821" y="2451100"/>
          <a:ext cx="4148358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87996" y="4524284"/>
            <a:ext cx="8939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30%</a:t>
            </a:r>
          </a:p>
          <a:p>
            <a:pPr algn="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DFN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02" y="3033848"/>
            <a:ext cx="1758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4546A"/>
                </a:solidFill>
              </a:rPr>
              <a:t>35%</a:t>
            </a:r>
          </a:p>
          <a:p>
            <a:r>
              <a:rPr lang="en-US" sz="3200" dirty="0" smtClean="0">
                <a:solidFill>
                  <a:srgbClr val="44546A"/>
                </a:solidFill>
              </a:rPr>
              <a:t>Oxidative</a:t>
            </a:r>
          </a:p>
          <a:p>
            <a:r>
              <a:rPr lang="en-US" sz="3200" dirty="0" smtClean="0">
                <a:solidFill>
                  <a:srgbClr val="44546A"/>
                </a:solidFill>
              </a:rPr>
              <a:t>stress</a:t>
            </a:r>
            <a:endParaRPr lang="en-US" sz="3200" dirty="0">
              <a:solidFill>
                <a:srgbClr val="4454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566" y="4912089"/>
            <a:ext cx="1968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4546A"/>
                </a:solidFill>
              </a:rPr>
              <a:t>13%</a:t>
            </a:r>
          </a:p>
          <a:p>
            <a:r>
              <a:rPr lang="en-US" sz="3200" dirty="0" smtClean="0">
                <a:solidFill>
                  <a:srgbClr val="44546A"/>
                </a:solidFill>
              </a:rPr>
              <a:t>Regulators</a:t>
            </a:r>
            <a:endParaRPr lang="en-US" sz="32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44626"/>
            <a:ext cx="836295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Mitochondrial breakdown drives oxidative stress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8" name="Picture 7" descr="KO 637 (66) - 0105 smaller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588452"/>
            <a:ext cx="3127566" cy="370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787" y="5790190"/>
            <a:ext cx="4617720" cy="868680"/>
          </a:xfrm>
          <a:prstGeom prst="rect">
            <a:avLst/>
          </a:prstGeom>
        </p:spPr>
      </p:pic>
      <p:pic>
        <p:nvPicPr>
          <p:cNvPr id="10" name="Picture 9" descr="electron transport chain 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74" y="2588453"/>
            <a:ext cx="4492379" cy="3032613"/>
          </a:xfrm>
          <a:prstGeom prst="rect">
            <a:avLst/>
          </a:prstGeom>
        </p:spPr>
      </p:pic>
      <p:pic>
        <p:nvPicPr>
          <p:cNvPr id="11" name="Picture 10" descr="electron transport chain 1.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74" y="2588453"/>
            <a:ext cx="4492379" cy="3032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1107" y="5818219"/>
            <a:ext cx="248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Diagram adapted from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75" y="627381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White, unpublished</a:t>
            </a:r>
            <a:endParaRPr lang="en-US" dirty="0"/>
          </a:p>
        </p:txBody>
      </p:sp>
      <p:pic>
        <p:nvPicPr>
          <p:cNvPr id="15" name="Picture 14" descr="electron transport chain 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74" y="2588452"/>
            <a:ext cx="4492379" cy="30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3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419226"/>
            <a:ext cx="8244417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Which cells are most affected by oxidative stress?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 descr="NIH ear series LW highlight O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67" y="2852400"/>
            <a:ext cx="4072467" cy="30189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3273" y="3572934"/>
            <a:ext cx="2565394" cy="461665"/>
            <a:chOff x="313273" y="2912534"/>
            <a:chExt cx="2565394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13273" y="2912534"/>
              <a:ext cx="2380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Lateral structures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>
            <a:xfrm flipV="1">
              <a:off x="2694153" y="3141133"/>
              <a:ext cx="184514" cy="2234"/>
            </a:xfrm>
            <a:prstGeom prst="straightConnector1">
              <a:avLst/>
            </a:prstGeom>
            <a:ln w="28575" cmpd="sng">
              <a:solidFill>
                <a:srgbClr val="44546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13273" y="4656664"/>
            <a:ext cx="3776127" cy="461665"/>
            <a:chOff x="313273" y="3996264"/>
            <a:chExt cx="3776127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13273" y="3996264"/>
              <a:ext cx="20848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Outer hair cells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371332" y="4223980"/>
              <a:ext cx="1718068" cy="6233"/>
            </a:xfrm>
            <a:prstGeom prst="straightConnector1">
              <a:avLst/>
            </a:prstGeom>
            <a:ln w="28575" cmpd="sng">
              <a:solidFill>
                <a:srgbClr val="44546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519337" y="3217333"/>
            <a:ext cx="2611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546A"/>
                </a:solidFill>
              </a:rPr>
              <a:t>Prediction:</a:t>
            </a:r>
          </a:p>
          <a:p>
            <a:r>
              <a:rPr lang="en-US" sz="2400" dirty="0" smtClean="0">
                <a:solidFill>
                  <a:srgbClr val="44546A"/>
                </a:solidFill>
              </a:rPr>
              <a:t>Causes hearing loss</a:t>
            </a:r>
            <a:endParaRPr lang="en-US" sz="24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8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IH ear series 1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94" y="2527300"/>
            <a:ext cx="4374835" cy="37200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Introduction                               The ear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64417" y="2861744"/>
            <a:ext cx="1377306" cy="3002400"/>
            <a:chOff x="4515163" y="2414706"/>
            <a:chExt cx="1769460" cy="3857258"/>
          </a:xfrm>
        </p:grpSpPr>
        <p:sp>
          <p:nvSpPr>
            <p:cNvPr id="7" name="Oval 6"/>
            <p:cNvSpPr/>
            <p:nvPr/>
          </p:nvSpPr>
          <p:spPr>
            <a:xfrm>
              <a:off x="4828717" y="3026223"/>
              <a:ext cx="1144470" cy="3245741"/>
            </a:xfrm>
            <a:prstGeom prst="ellipse">
              <a:avLst/>
            </a:prstGeom>
            <a:noFill/>
            <a:ln w="762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5163" y="2414706"/>
              <a:ext cx="1769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Middle ear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0039" y="2938317"/>
            <a:ext cx="1427766" cy="2127073"/>
            <a:chOff x="5393118" y="2457347"/>
            <a:chExt cx="1834287" cy="2732703"/>
          </a:xfrm>
        </p:grpSpPr>
        <p:sp>
          <p:nvSpPr>
            <p:cNvPr id="18" name="TextBox 17"/>
            <p:cNvSpPr txBox="1"/>
            <p:nvPr/>
          </p:nvSpPr>
          <p:spPr>
            <a:xfrm>
              <a:off x="5639579" y="2457347"/>
              <a:ext cx="13390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Cochlea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393118" y="3308461"/>
              <a:ext cx="1834287" cy="1881589"/>
            </a:xfrm>
            <a:prstGeom prst="ellipse">
              <a:avLst/>
            </a:prstGeom>
            <a:noFill/>
            <a:ln w="76200" cmpd="sng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673" y="6491482"/>
            <a:ext cx="503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Chien</a:t>
            </a:r>
            <a:r>
              <a:rPr lang="en-US" dirty="0" smtClean="0"/>
              <a:t> et al, </a:t>
            </a:r>
            <a:r>
              <a:rPr lang="en-US" b="1" i="1" dirty="0" smtClean="0"/>
              <a:t>Molecular Therapy,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2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35126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Summary:  Genetic variants in NIHL genes reduce resilience to occupational noise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34705"/>
            <a:ext cx="7886700" cy="3834774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3 major classes of NIHL genes</a:t>
            </a:r>
          </a:p>
          <a:p>
            <a:pPr lvl="1"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DFN, Regulatory, and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Oxidative stress genes</a:t>
            </a:r>
          </a:p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The response to noise is energy intensive, requiring mitochondrial function</a:t>
            </a:r>
          </a:p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Mitochondrial breakdown drives oxidative stress</a:t>
            </a:r>
          </a:p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Cochlear cells that use more energy are vulnerable to noise</a:t>
            </a:r>
          </a:p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Animal models of NIHL variants can be used to characterize resilience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2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1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3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Animal models:  Why use them?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4045" y="2815156"/>
            <a:ext cx="2810933" cy="13970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Cause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5159023" y="2815156"/>
            <a:ext cx="2810933" cy="1397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Conditions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3166534" y="4783662"/>
            <a:ext cx="2810933" cy="139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44546A"/>
                </a:solidFill>
              </a:rPr>
              <a:t>Effects</a:t>
            </a:r>
            <a:endParaRPr lang="en-US" sz="3200" dirty="0">
              <a:solidFill>
                <a:srgbClr val="44546A"/>
              </a:solidFill>
            </a:endParaRPr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3022600" y="4191000"/>
            <a:ext cx="555586" cy="797248"/>
          </a:xfrm>
          <a:prstGeom prst="straightConnector1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984978" y="3513656"/>
            <a:ext cx="1174045" cy="1257306"/>
            <a:chOff x="3984978" y="3513656"/>
            <a:chExt cx="1174045" cy="125730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984978" y="3513656"/>
              <a:ext cx="1174045" cy="0"/>
            </a:xfrm>
            <a:prstGeom prst="line">
              <a:avLst/>
            </a:prstGeom>
            <a:ln w="76200" cmpd="sng">
              <a:solidFill>
                <a:srgbClr val="44546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572000" y="3517900"/>
              <a:ext cx="1" cy="1253062"/>
            </a:xfrm>
            <a:prstGeom prst="straightConnector1">
              <a:avLst/>
            </a:prstGeom>
            <a:ln w="76200" cmpd="sng">
              <a:solidFill>
                <a:srgbClr val="44546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28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920"/>
            <a:ext cx="747064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Noise induced hearing loss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5064446" y="2536144"/>
            <a:ext cx="3552190" cy="2776313"/>
            <a:chOff x="261599" y="2778094"/>
            <a:chExt cx="3552190" cy="2776313"/>
          </a:xfrm>
        </p:grpSpPr>
        <p:pic>
          <p:nvPicPr>
            <p:cNvPr id="4" name="Picture 3" descr="hearing in noise coup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99" y="3333286"/>
              <a:ext cx="3552190" cy="22211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5605" y="2778094"/>
              <a:ext cx="247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Problems hearing in </a:t>
              </a:r>
            </a:p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noisy backgrounds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74487" y="2536144"/>
            <a:ext cx="1562597" cy="2776313"/>
            <a:chOff x="4599882" y="2778094"/>
            <a:chExt cx="1562597" cy="2776313"/>
          </a:xfrm>
        </p:grpSpPr>
        <p:pic>
          <p:nvPicPr>
            <p:cNvPr id="3" name="Picture 2" descr="Tinnitus gu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882" y="3333286"/>
              <a:ext cx="1562597" cy="22211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30595" y="2778094"/>
              <a:ext cx="11011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Tinnitus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7362" y="2541724"/>
            <a:ext cx="1919763" cy="2765153"/>
            <a:chOff x="6948571" y="2778094"/>
            <a:chExt cx="1919763" cy="2765153"/>
          </a:xfrm>
        </p:grpSpPr>
        <p:pic>
          <p:nvPicPr>
            <p:cNvPr id="5" name="Picture 4" descr="Hearing loss coup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571" y="3333287"/>
              <a:ext cx="1919763" cy="22099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92476" y="2778094"/>
              <a:ext cx="16319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</a:rPr>
                <a:t>Hearing Loss</a:t>
              </a:r>
              <a:endParaRPr lang="en-US" sz="2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7833" y="5151967"/>
            <a:ext cx="1251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Good</a:t>
            </a:r>
          </a:p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models</a:t>
            </a:r>
            <a:endParaRPr lang="en-US" sz="2800" dirty="0">
              <a:solidFill>
                <a:srgbClr val="44546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197" y="5151967"/>
            <a:ext cx="1251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So-so</a:t>
            </a:r>
          </a:p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models</a:t>
            </a:r>
            <a:endParaRPr lang="en-US" sz="2800" dirty="0">
              <a:solidFill>
                <a:srgbClr val="44546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7231" y="5151967"/>
            <a:ext cx="1251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No</a:t>
            </a:r>
          </a:p>
          <a:p>
            <a:pPr algn="ctr"/>
            <a:r>
              <a:rPr lang="en-US" sz="2800" dirty="0" smtClean="0">
                <a:solidFill>
                  <a:srgbClr val="44546A"/>
                </a:solidFill>
              </a:rPr>
              <a:t>models</a:t>
            </a:r>
            <a:endParaRPr lang="en-US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3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Investigating FOXO3, an NIHL gene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 descr="Fig 2 ABR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2595835"/>
            <a:ext cx="7023100" cy="3377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331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Gilels et al, </a:t>
            </a:r>
            <a:r>
              <a:rPr lang="en-US" b="1" i="1" dirty="0" smtClean="0"/>
              <a:t>Sci. Reports </a:t>
            </a:r>
            <a:r>
              <a:rPr lang="en-US" dirty="0" smtClean="0"/>
              <a:t>2017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40818" y="3796531"/>
            <a:ext cx="2277798" cy="21770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00140" y="3780802"/>
            <a:ext cx="2251660" cy="21827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0753" y="6488668"/>
            <a:ext cx="345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4546A"/>
                </a:solidFill>
              </a:rPr>
              <a:t>ABR: Auditory Brainstem Response</a:t>
            </a:r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Outer hair cells are lost in the FOXO3-KO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WT cochlea after noise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3" y="2441707"/>
            <a:ext cx="3068950" cy="3065869"/>
          </a:xfrm>
          <a:prstGeom prst="rect">
            <a:avLst/>
          </a:prstGeom>
        </p:spPr>
      </p:pic>
      <p:pic>
        <p:nvPicPr>
          <p:cNvPr id="5" name="Picture 4" descr="KO cochlea after nois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16" y="2441707"/>
            <a:ext cx="3068950" cy="3065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933" y="5596467"/>
            <a:ext cx="252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Control after noise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6960" y="5596467"/>
            <a:ext cx="291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FOXO3-KO after noise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7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Do genetic factors drive tinnitus?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854200" y="2417241"/>
            <a:ext cx="7099301" cy="372955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Tinnitus can precede hearing loss in some DFN patients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44546A"/>
                </a:solidFill>
              </a:rPr>
              <a:t>Tinnitus is thought to arise from CNS hyperactivity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44546A"/>
                </a:solidFill>
              </a:rPr>
              <a:t>T</a:t>
            </a:r>
            <a:r>
              <a:rPr lang="en-US" sz="2400" dirty="0" smtClean="0">
                <a:solidFill>
                  <a:srgbClr val="44546A"/>
                </a:solidFill>
              </a:rPr>
              <a:t>innitus can be sporadic, making it difficult to study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Risk factors include noise exposure, stress, anxiety, hypertension, hearing loss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Half of patients have no risk factors</a:t>
            </a:r>
          </a:p>
        </p:txBody>
      </p:sp>
      <p:pic>
        <p:nvPicPr>
          <p:cNvPr id="3" name="Picture 2" descr="Tinnitus gu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142786"/>
            <a:ext cx="1562597" cy="2221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413" y="2587594"/>
            <a:ext cx="1101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</a:rPr>
              <a:t>Tinnitus</a:t>
            </a: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5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 horn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112"/>
            <a:ext cx="1701800" cy="1912187"/>
          </a:xfrm>
          <a:prstGeom prst="rect">
            <a:avLst/>
          </a:prstGeom>
        </p:spPr>
      </p:pic>
      <p:pic>
        <p:nvPicPr>
          <p:cNvPr id="4" name="Picture 3" descr="startled mouse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411784"/>
            <a:ext cx="2616200" cy="30652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4065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 known genetic variants for tinnitus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11600" y="2695005"/>
            <a:ext cx="4965700" cy="281679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Could be a multi-</a:t>
            </a:r>
            <a:r>
              <a:rPr lang="en-US" dirty="0" err="1" smtClean="0">
                <a:solidFill>
                  <a:schemeClr val="tx2"/>
                </a:solidFill>
              </a:rPr>
              <a:t>factoral</a:t>
            </a:r>
            <a:r>
              <a:rPr lang="en-US" dirty="0" smtClean="0">
                <a:solidFill>
                  <a:schemeClr val="tx2"/>
                </a:solidFill>
              </a:rPr>
              <a:t> genetic basis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Animal studies use inhibition of the startle response – quite variable and restricted in utility</a:t>
            </a:r>
          </a:p>
          <a:p>
            <a:pPr>
              <a:spcAft>
                <a:spcPts val="18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9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7520"/>
            <a:ext cx="7470648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Do genetic factors influence poor perception of  speech in noise? 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hearing in noise cou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9" y="3828586"/>
            <a:ext cx="3552190" cy="2221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605" y="3273394"/>
            <a:ext cx="2475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44546A"/>
                </a:solidFill>
              </a:rPr>
              <a:t>Problems hearing in </a:t>
            </a:r>
          </a:p>
          <a:p>
            <a:pPr algn="ctr"/>
            <a:r>
              <a:rPr lang="en-US" sz="2200" dirty="0" smtClean="0">
                <a:solidFill>
                  <a:srgbClr val="44546A"/>
                </a:solidFill>
              </a:rPr>
              <a:t>noisy backgrounds</a:t>
            </a:r>
            <a:endParaRPr lang="en-US" sz="2200" dirty="0">
              <a:solidFill>
                <a:srgbClr val="44546A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93879" y="3912017"/>
            <a:ext cx="5088820" cy="88513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44546A"/>
                </a:solidFill>
              </a:rPr>
              <a:t>Open question!</a:t>
            </a:r>
            <a:endParaRPr lang="en-US" sz="36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2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73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There are currently no animal models to study speech perception in noise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70908" y="3492500"/>
            <a:ext cx="4762610" cy="21209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Better understanding of mouse vocalizations -&gt; new assays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No genes for modifying speech perception in noise have been identified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 descr="mice cuddling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2" y="3475730"/>
            <a:ext cx="3449944" cy="19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Introduction                               The cochlea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NIH ear series 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1" y="2819400"/>
            <a:ext cx="3241932" cy="2627408"/>
          </a:xfrm>
          <a:prstGeom prst="rect">
            <a:avLst/>
          </a:prstGeom>
        </p:spPr>
      </p:pic>
      <p:pic>
        <p:nvPicPr>
          <p:cNvPr id="26" name="Picture 25" descr="tonotop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60" y="2817746"/>
            <a:ext cx="2872837" cy="2794589"/>
          </a:xfrm>
          <a:prstGeom prst="rect">
            <a:avLst/>
          </a:prstGeom>
        </p:spPr>
      </p:pic>
      <p:pic>
        <p:nvPicPr>
          <p:cNvPr id="37" name="Picture 36" descr="tonotopy 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37" y="2833427"/>
            <a:ext cx="2872837" cy="27945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22792" y="4625541"/>
            <a:ext cx="64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20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2509" y="4652502"/>
            <a:ext cx="3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4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5155" y="3061593"/>
            <a:ext cx="3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3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54698" y="2563737"/>
            <a:ext cx="3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9278" y="3647494"/>
            <a:ext cx="57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1.5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3014" y="4540824"/>
            <a:ext cx="45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1209" y="3527872"/>
            <a:ext cx="63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0.6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56917" y="3335172"/>
            <a:ext cx="63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0.4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85141" y="5613376"/>
            <a:ext cx="326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4546A"/>
                </a:solidFill>
              </a:rPr>
              <a:t>Frequency (pitch) in kHz</a:t>
            </a:r>
            <a:endParaRPr lang="en-US" sz="2400" dirty="0">
              <a:solidFill>
                <a:srgbClr val="44546A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673" y="6491482"/>
            <a:ext cx="503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Chien</a:t>
            </a:r>
            <a:r>
              <a:rPr lang="en-US" dirty="0" smtClean="0"/>
              <a:t> et al, </a:t>
            </a:r>
            <a:r>
              <a:rPr lang="en-US" b="1" i="1" dirty="0" smtClean="0"/>
              <a:t>Molecular Therapy,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2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605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Summary: Genetic susceptibility to hearing loss from noise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031077"/>
            <a:ext cx="8144933" cy="366182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Noise induced hearing loss disorders include hearing loss, tinnitus, and problems hearing speech in noise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Noise can damage or kill outer hair cells, drive inflammation of the lateral structures, and disrupt synapses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Outer hair cell loss and lateral structural damage are associated with hearing loss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Synaptic loss might affect hearing in noise</a:t>
            </a:r>
          </a:p>
        </p:txBody>
      </p:sp>
    </p:spTree>
    <p:extLst>
      <p:ext uri="{BB962C8B-B14F-4D97-AF65-F5344CB8AC3E}">
        <p14:creationId xmlns:p14="http://schemas.microsoft.com/office/powerpoint/2010/main" val="146241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65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Summary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6577"/>
            <a:ext cx="8432800" cy="3801523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Two dozen genetic mutations conferring susceptibility to noise damage have been identified in people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~1/3 are in known DFN genes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~1/3 are in oxidative stress reduction genes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Sudden energy needs, like noise exposure, drive oxidative stress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Outer hair cells and lateral structural cells are uniquely vulnerable</a:t>
            </a:r>
          </a:p>
          <a:p>
            <a:pPr>
              <a:spcAft>
                <a:spcPts val="1800"/>
              </a:spcAft>
            </a:pPr>
            <a:endParaRPr lang="en-US" sz="24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7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9226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Summary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16777"/>
            <a:ext cx="7785100" cy="311572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Animal models for hearing loss can help explain cause and effects in noise damage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There are good animal models for hearing loss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There are crude animal models for tinnitus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4546A"/>
                </a:solidFill>
              </a:rPr>
              <a:t>There are no animal models for speech perception in noise</a:t>
            </a:r>
          </a:p>
        </p:txBody>
      </p:sp>
    </p:spTree>
    <p:extLst>
      <p:ext uri="{BB962C8B-B14F-4D97-AF65-F5344CB8AC3E}">
        <p14:creationId xmlns:p14="http://schemas.microsoft.com/office/powerpoint/2010/main" val="174692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1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H ear series 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1" y="2819400"/>
            <a:ext cx="3241932" cy="2627408"/>
          </a:xfrm>
          <a:prstGeom prst="rect">
            <a:avLst/>
          </a:prstGeom>
        </p:spPr>
      </p:pic>
      <p:pic>
        <p:nvPicPr>
          <p:cNvPr id="5" name="Picture 4" descr="NIH ear series 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0" y="2508761"/>
            <a:ext cx="3083822" cy="33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73" y="6491482"/>
            <a:ext cx="503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Chien</a:t>
            </a:r>
            <a:r>
              <a:rPr lang="en-US" dirty="0" smtClean="0"/>
              <a:t> et al, </a:t>
            </a:r>
            <a:r>
              <a:rPr lang="en-US" b="1" i="1" dirty="0" smtClean="0"/>
              <a:t>Molecular Therapy,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8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48889 1.85185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H ear series LW highligh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512419"/>
            <a:ext cx="3098800" cy="3316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7619" y="2979183"/>
            <a:ext cx="1442346" cy="1599350"/>
          </a:xfrm>
          <a:prstGeom prst="ellipse">
            <a:avLst/>
          </a:prstGeom>
          <a:noFill/>
          <a:ln w="76200" cmpd="sng"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78" y="1836435"/>
            <a:ext cx="493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44546A"/>
                </a:solidFill>
              </a:rPr>
              <a:t>Stria</a:t>
            </a:r>
            <a:r>
              <a:rPr lang="en-US" sz="2800" dirty="0" smtClean="0">
                <a:solidFill>
                  <a:srgbClr val="44546A"/>
                </a:solidFill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</a:rPr>
              <a:t>vascularis</a:t>
            </a:r>
            <a:r>
              <a:rPr lang="en-US" sz="2800" dirty="0" smtClean="0">
                <a:solidFill>
                  <a:srgbClr val="44546A"/>
                </a:solidFill>
              </a:rPr>
              <a:t> &amp; Spiral ligament</a:t>
            </a:r>
            <a:endParaRPr lang="en-US" sz="2800" dirty="0">
              <a:solidFill>
                <a:srgbClr val="44546A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01246" y="3700458"/>
            <a:ext cx="1379635" cy="1175994"/>
          </a:xfrm>
          <a:prstGeom prst="ellipse">
            <a:avLst/>
          </a:prstGeom>
          <a:noFill/>
          <a:ln w="76200" cmpd="sng"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703300" y="1863090"/>
            <a:ext cx="3629728" cy="3280208"/>
            <a:chOff x="4703300" y="1863090"/>
            <a:chExt cx="3629728" cy="3280208"/>
          </a:xfrm>
        </p:grpSpPr>
        <p:sp>
          <p:nvSpPr>
            <p:cNvPr id="14" name="TextBox 13"/>
            <p:cNvSpPr txBox="1"/>
            <p:nvPr/>
          </p:nvSpPr>
          <p:spPr>
            <a:xfrm>
              <a:off x="5408797" y="1863090"/>
              <a:ext cx="2244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44546A"/>
                  </a:solidFill>
                </a:rPr>
                <a:t>Organ of Corti</a:t>
              </a:r>
              <a:endParaRPr lang="en-US" sz="2800" dirty="0">
                <a:solidFill>
                  <a:srgbClr val="44546A"/>
                </a:solidFill>
              </a:endParaRPr>
            </a:p>
          </p:txBody>
        </p:sp>
        <p:pic>
          <p:nvPicPr>
            <p:cNvPr id="15" name="Picture 14" descr="NIH ear series 4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300" y="2662496"/>
              <a:ext cx="3629728" cy="248080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84097" y="5801567"/>
            <a:ext cx="318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546A"/>
                </a:solidFill>
              </a:rPr>
              <a:t>The lateral structures </a:t>
            </a:r>
          </a:p>
          <a:p>
            <a:r>
              <a:rPr lang="en-US" sz="2400" dirty="0">
                <a:solidFill>
                  <a:srgbClr val="44546A"/>
                </a:solidFill>
              </a:rPr>
              <a:t>a</a:t>
            </a:r>
            <a:r>
              <a:rPr lang="en-US" sz="2400" dirty="0" smtClean="0">
                <a:solidFill>
                  <a:srgbClr val="44546A"/>
                </a:solidFill>
              </a:rPr>
              <a:t>re the cochlear battery</a:t>
            </a:r>
            <a:endParaRPr lang="en-US" sz="2400" dirty="0">
              <a:solidFill>
                <a:srgbClr val="44546A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13114" y="3433900"/>
            <a:ext cx="707801" cy="583870"/>
            <a:chOff x="1113114" y="3433900"/>
            <a:chExt cx="707801" cy="583870"/>
          </a:xfrm>
        </p:grpSpPr>
        <p:sp>
          <p:nvSpPr>
            <p:cNvPr id="18" name="TextBox 17"/>
            <p:cNvSpPr txBox="1"/>
            <p:nvPr/>
          </p:nvSpPr>
          <p:spPr>
            <a:xfrm>
              <a:off x="1113114" y="3433900"/>
              <a:ext cx="44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44546A"/>
                  </a:solidFill>
                </a:rPr>
                <a:t>K+</a:t>
              </a:r>
              <a:endParaRPr lang="en-US" sz="2000" dirty="0">
                <a:solidFill>
                  <a:srgbClr val="44546A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5260" y="3617660"/>
              <a:ext cx="44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44546A"/>
                  </a:solidFill>
                </a:rPr>
                <a:t>K+</a:t>
              </a:r>
              <a:endParaRPr lang="en-US" sz="2000" dirty="0">
                <a:solidFill>
                  <a:srgbClr val="44546A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09232" y="5221408"/>
            <a:ext cx="3921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4546A"/>
                </a:solidFill>
              </a:rPr>
              <a:t>Outer hair cells amplify sound</a:t>
            </a:r>
          </a:p>
          <a:p>
            <a:r>
              <a:rPr lang="en-US" sz="2400" dirty="0" smtClean="0">
                <a:solidFill>
                  <a:srgbClr val="44546A"/>
                </a:solidFill>
              </a:rPr>
              <a:t>Inner hair cells detect sound</a:t>
            </a:r>
            <a:endParaRPr lang="en-US" sz="2400" dirty="0">
              <a:solidFill>
                <a:srgbClr val="44546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9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3" grpId="0" animBg="1"/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42274" y="2021905"/>
            <a:ext cx="4001725" cy="383477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Inner hair cells send acoustic signals to the brain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The brain regulates the strength of the signal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2"/>
                </a:solidFill>
              </a:rPr>
              <a:t>Outer hair cells send pain signals only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Outer hair cells are also regulated by the brain</a:t>
            </a:r>
          </a:p>
        </p:txBody>
      </p:sp>
      <p:pic>
        <p:nvPicPr>
          <p:cNvPr id="9" name="Picture 8" descr="afferents and efferen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780"/>
            <a:ext cx="5203257" cy="27697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3114" y="5503648"/>
            <a:ext cx="3070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4546A"/>
                </a:solidFill>
              </a:rPr>
              <a:t>Cortical feedback</a:t>
            </a:r>
            <a:endParaRPr lang="en-US" sz="3200" dirty="0">
              <a:solidFill>
                <a:srgbClr val="44546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007028"/>
            <a:ext cx="3198244" cy="346526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19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Introduction                      Cortical feedback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631505"/>
            <a:ext cx="7886700" cy="298189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ampens outer hair cell activity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Promotes signals within noise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Protects the cochlea from noise damage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Enables the enormous dynamic range of hearing</a:t>
            </a:r>
          </a:p>
          <a:p>
            <a:pPr>
              <a:spcAft>
                <a:spcPts val="18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1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ise level comparisons Lancet articl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9" y="1893764"/>
            <a:ext cx="7952262" cy="4183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5" y="6461332"/>
            <a:ext cx="436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Basner</a:t>
            </a:r>
            <a:r>
              <a:rPr lang="en-US" dirty="0" smtClean="0"/>
              <a:t> et al, </a:t>
            </a:r>
            <a:r>
              <a:rPr lang="en-US" b="1" i="1" dirty="0" smtClean="0"/>
              <a:t>The Lancet</a:t>
            </a:r>
            <a:r>
              <a:rPr lang="en-US" i="1" dirty="0" smtClean="0"/>
              <a:t>,</a:t>
            </a:r>
            <a:r>
              <a:rPr lang="en-US" dirty="0" smtClean="0"/>
              <a:t> 2014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60773" y="2404575"/>
            <a:ext cx="0" cy="296823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9513" y="3083505"/>
            <a:ext cx="2288081" cy="95410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4546A"/>
                </a:solidFill>
              </a:rPr>
              <a:t>1 trillion times </a:t>
            </a:r>
          </a:p>
          <a:p>
            <a:r>
              <a:rPr lang="en-US" sz="2800" dirty="0" smtClean="0">
                <a:solidFill>
                  <a:srgbClr val="44546A"/>
                </a:solidFill>
              </a:rPr>
              <a:t>the energy</a:t>
            </a:r>
            <a:endParaRPr lang="en-US" sz="2800" dirty="0">
              <a:solidFill>
                <a:srgbClr val="44546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15147</TotalTime>
  <Words>1031</Words>
  <Application>Microsoft Macintosh PowerPoint</Application>
  <PresentationFormat>On-screen Show (4:3)</PresentationFormat>
  <Paragraphs>193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Genetic susceptibility to hearing loss from noise</vt:lpstr>
      <vt:lpstr>Outline of this talk</vt:lpstr>
      <vt:lpstr>Introduction                               The ear</vt:lpstr>
      <vt:lpstr>Introduction                               The cochlea</vt:lpstr>
      <vt:lpstr>PowerPoint Presentation</vt:lpstr>
      <vt:lpstr>PowerPoint Presentation</vt:lpstr>
      <vt:lpstr>PowerPoint Presentation</vt:lpstr>
      <vt:lpstr>Introduction                      Cortical feedback</vt:lpstr>
      <vt:lpstr>PowerPoint Presentation</vt:lpstr>
      <vt:lpstr>PowerPoint Presentation</vt:lpstr>
      <vt:lpstr>PowerPoint Presentation</vt:lpstr>
      <vt:lpstr>Noise induced hearing loss</vt:lpstr>
      <vt:lpstr>Outer hair cell loss</vt:lpstr>
      <vt:lpstr>Hair cell damage</vt:lpstr>
      <vt:lpstr>Inflammation</vt:lpstr>
      <vt:lpstr>High frequency synaptic loss</vt:lpstr>
      <vt:lpstr>Fitting cellular damage to symptoms</vt:lpstr>
      <vt:lpstr>Questions?</vt:lpstr>
      <vt:lpstr>DNA solves more than crimes!</vt:lpstr>
      <vt:lpstr>PowerPoint Presentation</vt:lpstr>
      <vt:lpstr>DNA is packaged in chromosomes</vt:lpstr>
      <vt:lpstr>PowerPoint Presentation</vt:lpstr>
      <vt:lpstr>PowerPoint Presentation</vt:lpstr>
      <vt:lpstr>Questions?</vt:lpstr>
      <vt:lpstr>DFN gene mutations cause hearing loss</vt:lpstr>
      <vt:lpstr>Noise induced hearing loss (NIHL) genes</vt:lpstr>
      <vt:lpstr>Classifying NIHL genes by function</vt:lpstr>
      <vt:lpstr>Mitochondrial breakdown drives oxidative stress</vt:lpstr>
      <vt:lpstr>Which cells are most affected by oxidative stress?</vt:lpstr>
      <vt:lpstr>Summary:  Genetic variants in NIHL genes reduce resilience to occupational noise</vt:lpstr>
      <vt:lpstr>Questions?</vt:lpstr>
      <vt:lpstr>Animal models:  Why use them?</vt:lpstr>
      <vt:lpstr>Noise induced hearing loss</vt:lpstr>
      <vt:lpstr>Investigating FOXO3, an NIHL gene</vt:lpstr>
      <vt:lpstr>Outer hair cells are lost in the FOXO3-KO</vt:lpstr>
      <vt:lpstr>Do genetic factors drive tinnitus?</vt:lpstr>
      <vt:lpstr>No known genetic variants for tinnitus</vt:lpstr>
      <vt:lpstr>Do genetic factors influence poor perception of  speech in noise? </vt:lpstr>
      <vt:lpstr>There are currently no animal models to study speech perception in noise</vt:lpstr>
      <vt:lpstr>Summary: Genetic susceptibility to hearing loss from noise</vt:lpstr>
      <vt:lpstr>Summary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CMIAV</dc:creator>
  <cp:lastModifiedBy>Mike Miles</cp:lastModifiedBy>
  <cp:revision>122</cp:revision>
  <dcterms:created xsi:type="dcterms:W3CDTF">2017-03-02T17:05:59Z</dcterms:created>
  <dcterms:modified xsi:type="dcterms:W3CDTF">2019-06-24T23:29:47Z</dcterms:modified>
</cp:coreProperties>
</file>