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8" r:id="rId3"/>
    <p:sldId id="279" r:id="rId4"/>
    <p:sldId id="257" r:id="rId5"/>
    <p:sldId id="281" r:id="rId6"/>
    <p:sldId id="305" r:id="rId7"/>
    <p:sldId id="265" r:id="rId8"/>
    <p:sldId id="266" r:id="rId9"/>
    <p:sldId id="268" r:id="rId10"/>
    <p:sldId id="267" r:id="rId11"/>
    <p:sldId id="260" r:id="rId12"/>
    <p:sldId id="269" r:id="rId13"/>
    <p:sldId id="293" r:id="rId14"/>
    <p:sldId id="294" r:id="rId15"/>
    <p:sldId id="296" r:id="rId16"/>
    <p:sldId id="297" r:id="rId17"/>
    <p:sldId id="298" r:id="rId18"/>
    <p:sldId id="299" r:id="rId19"/>
    <p:sldId id="270" r:id="rId20"/>
    <p:sldId id="302" r:id="rId21"/>
    <p:sldId id="303" r:id="rId22"/>
    <p:sldId id="304" r:id="rId23"/>
    <p:sldId id="271" r:id="rId24"/>
    <p:sldId id="26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E75"/>
    <a:srgbClr val="2C75C5"/>
    <a:srgbClr val="005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62" autoAdjust="0"/>
    <p:restoredTop sz="70227"/>
  </p:normalViewPr>
  <p:slideViewPr>
    <p:cSldViewPr snapToGrid="0">
      <p:cViewPr varScale="1">
        <p:scale>
          <a:sx n="82" d="100"/>
          <a:sy n="82" d="100"/>
        </p:scale>
        <p:origin x="-954" y="-96"/>
      </p:cViewPr>
      <p:guideLst>
        <p:guide orient="horz" pos="2136"/>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78" d="100"/>
          <a:sy n="78" d="100"/>
        </p:scale>
        <p:origin x="2832"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8D1AD-CEE7-BF47-BCED-263F9B7DC74B}" type="datetimeFigureOut">
              <a:rPr lang="en-US" smtClean="0"/>
              <a:t>6/7/2019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AB31E-C37B-0F48-BE85-A0C3257BB8BD}" type="slidenum">
              <a:rPr lang="en-US" smtClean="0"/>
              <a:t>‹#›</a:t>
            </a:fld>
            <a:endParaRPr lang="en-US"/>
          </a:p>
        </p:txBody>
      </p:sp>
    </p:spTree>
    <p:extLst>
      <p:ext uri="{BB962C8B-B14F-4D97-AF65-F5344CB8AC3E}">
        <p14:creationId xmlns:p14="http://schemas.microsoft.com/office/powerpoint/2010/main" val="21756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slides is too many – see my suggested cuts.</a:t>
            </a:r>
          </a:p>
        </p:txBody>
      </p:sp>
      <p:sp>
        <p:nvSpPr>
          <p:cNvPr id="4" name="Slide Number Placeholder 3"/>
          <p:cNvSpPr>
            <a:spLocks noGrp="1"/>
          </p:cNvSpPr>
          <p:nvPr>
            <p:ph type="sldNum" sz="quarter" idx="5"/>
          </p:nvPr>
        </p:nvSpPr>
        <p:spPr/>
        <p:txBody>
          <a:bodyPr/>
          <a:lstStyle/>
          <a:p>
            <a:fld id="{78CAB31E-C37B-0F48-BE85-A0C3257BB8BD}" type="slidenum">
              <a:rPr lang="en-US" smtClean="0"/>
              <a:t>1</a:t>
            </a:fld>
            <a:endParaRPr lang="en-US"/>
          </a:p>
        </p:txBody>
      </p:sp>
    </p:spTree>
    <p:extLst>
      <p:ext uri="{BB962C8B-B14F-4D97-AF65-F5344CB8AC3E}">
        <p14:creationId xmlns:p14="http://schemas.microsoft.com/office/powerpoint/2010/main" val="2408362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a:t>
            </a:r>
          </a:p>
        </p:txBody>
      </p:sp>
      <p:sp>
        <p:nvSpPr>
          <p:cNvPr id="4" name="Slide Number Placeholder 3"/>
          <p:cNvSpPr>
            <a:spLocks noGrp="1"/>
          </p:cNvSpPr>
          <p:nvPr>
            <p:ph type="sldNum" sz="quarter" idx="5"/>
          </p:nvPr>
        </p:nvSpPr>
        <p:spPr/>
        <p:txBody>
          <a:bodyPr/>
          <a:lstStyle/>
          <a:p>
            <a:fld id="{78CAB31E-C37B-0F48-BE85-A0C3257BB8BD}" type="slidenum">
              <a:rPr lang="en-US" smtClean="0"/>
              <a:t>10</a:t>
            </a:fld>
            <a:endParaRPr lang="en-US"/>
          </a:p>
        </p:txBody>
      </p:sp>
    </p:spTree>
    <p:extLst>
      <p:ext uri="{BB962C8B-B14F-4D97-AF65-F5344CB8AC3E}">
        <p14:creationId xmlns:p14="http://schemas.microsoft.com/office/powerpoint/2010/main" val="16034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get the pedigree from a family, we test family member’s genes –  by testing their blood.</a:t>
            </a:r>
          </a:p>
          <a:p>
            <a:r>
              <a:rPr lang="en-US" dirty="0"/>
              <a:t>It used to be that we had to test people’s gene-by-gene.</a:t>
            </a:r>
          </a:p>
          <a:p>
            <a:r>
              <a:rPr lang="en-US" dirty="0"/>
              <a:t>Technical advance (in chemistry, in math) have made it possible to test (thousands)? of genes at once.</a:t>
            </a:r>
          </a:p>
          <a:p>
            <a:r>
              <a:rPr lang="en-US" dirty="0"/>
              <a:t>With information about thousands of genes, and with the help of computers, we close in on the gene that likely caused hearing problems in that family.</a:t>
            </a:r>
          </a:p>
          <a:p>
            <a:endParaRPr lang="en-US" dirty="0"/>
          </a:p>
          <a:p>
            <a:r>
              <a:rPr lang="en-US" dirty="0"/>
              <a:t>(Obviously there’s more to this story – I just don’t know what it is).</a:t>
            </a:r>
          </a:p>
          <a:p>
            <a:endParaRPr lang="en-US" dirty="0"/>
          </a:p>
        </p:txBody>
      </p:sp>
      <p:sp>
        <p:nvSpPr>
          <p:cNvPr id="4" name="Slide Number Placeholder 3"/>
          <p:cNvSpPr>
            <a:spLocks noGrp="1"/>
          </p:cNvSpPr>
          <p:nvPr>
            <p:ph type="sldNum" sz="quarter" idx="5"/>
          </p:nvPr>
        </p:nvSpPr>
        <p:spPr/>
        <p:txBody>
          <a:bodyPr/>
          <a:lstStyle/>
          <a:p>
            <a:fld id="{78CAB31E-C37B-0F48-BE85-A0C3257BB8BD}" type="slidenum">
              <a:rPr lang="en-US" smtClean="0"/>
              <a:t>11</a:t>
            </a:fld>
            <a:endParaRPr lang="en-US"/>
          </a:p>
        </p:txBody>
      </p:sp>
    </p:spTree>
    <p:extLst>
      <p:ext uri="{BB962C8B-B14F-4D97-AF65-F5344CB8AC3E}">
        <p14:creationId xmlns:p14="http://schemas.microsoft.com/office/powerpoint/2010/main" val="373906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tell you a story about how detailed genetic information can help make sense of phenotype and pedigree</a:t>
            </a:r>
          </a:p>
          <a:p>
            <a:endParaRPr lang="en-US" dirty="0"/>
          </a:p>
          <a:p>
            <a:r>
              <a:rPr lang="en-US" dirty="0"/>
              <a:t>My lab recently saw a boy who, based on his pedigree, looked like he had something called </a:t>
            </a:r>
            <a:r>
              <a:rPr lang="en-US" dirty="0" err="1"/>
              <a:t>Waardenburg</a:t>
            </a:r>
            <a:r>
              <a:rPr lang="en-US" dirty="0"/>
              <a:t> syndrome --- that as syndrome that phenotypically appears as someone with white hair in the front, and hearing loss.</a:t>
            </a:r>
          </a:p>
          <a:p>
            <a:endParaRPr lang="en-US" dirty="0"/>
          </a:p>
          <a:p>
            <a:r>
              <a:rPr lang="en-US" dirty="0"/>
              <a:t>Interestingly, singe-gene testing said that the boy did not have </a:t>
            </a:r>
            <a:r>
              <a:rPr lang="en-US" dirty="0" err="1"/>
              <a:t>Waardenburg</a:t>
            </a:r>
            <a:r>
              <a:rPr lang="en-US" dirty="0"/>
              <a:t> syndrome.</a:t>
            </a:r>
          </a:p>
          <a:p>
            <a:endParaRPr lang="en-US" dirty="0"/>
          </a:p>
          <a:p>
            <a:r>
              <a:rPr lang="en-US" dirty="0"/>
              <a:t>But we dug deeper.</a:t>
            </a:r>
          </a:p>
          <a:p>
            <a:endParaRPr lang="en-US" dirty="0"/>
          </a:p>
        </p:txBody>
      </p:sp>
      <p:sp>
        <p:nvSpPr>
          <p:cNvPr id="4" name="Slide Number Placeholder 3"/>
          <p:cNvSpPr>
            <a:spLocks noGrp="1"/>
          </p:cNvSpPr>
          <p:nvPr>
            <p:ph type="sldNum" sz="quarter" idx="5"/>
          </p:nvPr>
        </p:nvSpPr>
        <p:spPr/>
        <p:txBody>
          <a:bodyPr/>
          <a:lstStyle/>
          <a:p>
            <a:fld id="{78CAB31E-C37B-0F48-BE85-A0C3257BB8BD}" type="slidenum">
              <a:rPr lang="en-US" smtClean="0"/>
              <a:t>12</a:t>
            </a:fld>
            <a:endParaRPr lang="en-US"/>
          </a:p>
        </p:txBody>
      </p:sp>
    </p:spTree>
    <p:extLst>
      <p:ext uri="{BB962C8B-B14F-4D97-AF65-F5344CB8AC3E}">
        <p14:creationId xmlns:p14="http://schemas.microsoft.com/office/powerpoint/2010/main" val="2845119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busy slide – I think you need to work to unpack it.</a:t>
            </a:r>
          </a:p>
          <a:p>
            <a:endParaRPr lang="en-US" dirty="0"/>
          </a:p>
          <a:p>
            <a:r>
              <a:rPr lang="en-US" dirty="0"/>
              <a:t>You’ll need to define CNV</a:t>
            </a:r>
          </a:p>
          <a:p>
            <a:r>
              <a:rPr lang="en-US" dirty="0"/>
              <a:t>What’s a two-exon </a:t>
            </a:r>
            <a:r>
              <a:rPr lang="en-US" dirty="0" err="1"/>
              <a:t>delation</a:t>
            </a:r>
            <a:r>
              <a:rPr lang="en-US" dirty="0"/>
              <a:t>.</a:t>
            </a:r>
          </a:p>
          <a:p>
            <a:r>
              <a:rPr lang="en-US" dirty="0"/>
              <a:t>The figure on the upper right is small and difficult to understand.</a:t>
            </a:r>
          </a:p>
          <a:p>
            <a:endParaRPr lang="en-US" dirty="0"/>
          </a:p>
          <a:p>
            <a:r>
              <a:rPr lang="en-US" dirty="0"/>
              <a:t>Can you simplify?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8CAB31E-C37B-0F48-BE85-A0C3257BB8BD}" type="slidenum">
              <a:rPr lang="en-US" smtClean="0"/>
              <a:t>13</a:t>
            </a:fld>
            <a:endParaRPr lang="en-US"/>
          </a:p>
        </p:txBody>
      </p:sp>
    </p:spTree>
    <p:extLst>
      <p:ext uri="{BB962C8B-B14F-4D97-AF65-F5344CB8AC3E}">
        <p14:creationId xmlns:p14="http://schemas.microsoft.com/office/powerpoint/2010/main" val="104835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delete this one.  It’s the same story.</a:t>
            </a:r>
          </a:p>
        </p:txBody>
      </p:sp>
      <p:sp>
        <p:nvSpPr>
          <p:cNvPr id="4" name="Slide Number Placeholder 3"/>
          <p:cNvSpPr>
            <a:spLocks noGrp="1"/>
          </p:cNvSpPr>
          <p:nvPr>
            <p:ph type="sldNum" sz="quarter" idx="5"/>
          </p:nvPr>
        </p:nvSpPr>
        <p:spPr/>
        <p:txBody>
          <a:bodyPr/>
          <a:lstStyle/>
          <a:p>
            <a:fld id="{78CAB31E-C37B-0F48-BE85-A0C3257BB8BD}" type="slidenum">
              <a:rPr lang="en-US" smtClean="0"/>
              <a:t>14</a:t>
            </a:fld>
            <a:endParaRPr lang="en-US"/>
          </a:p>
        </p:txBody>
      </p:sp>
    </p:spTree>
    <p:extLst>
      <p:ext uri="{BB962C8B-B14F-4D97-AF65-F5344CB8AC3E}">
        <p14:creationId xmlns:p14="http://schemas.microsoft.com/office/powerpoint/2010/main" val="3082189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quickly show you scientific data that led us to a number of lessons learned – and I invite you to meet with me afterward to learn more.</a:t>
            </a:r>
          </a:p>
          <a:p>
            <a:r>
              <a:rPr lang="en-US" dirty="0"/>
              <a:t>Would just say what the lesson learned is.</a:t>
            </a:r>
          </a:p>
        </p:txBody>
      </p:sp>
      <p:sp>
        <p:nvSpPr>
          <p:cNvPr id="4" name="Slide Number Placeholder 3"/>
          <p:cNvSpPr>
            <a:spLocks noGrp="1"/>
          </p:cNvSpPr>
          <p:nvPr>
            <p:ph type="sldNum" sz="quarter" idx="5"/>
          </p:nvPr>
        </p:nvSpPr>
        <p:spPr/>
        <p:txBody>
          <a:bodyPr/>
          <a:lstStyle/>
          <a:p>
            <a:fld id="{78CAB31E-C37B-0F48-BE85-A0C3257BB8BD}" type="slidenum">
              <a:rPr lang="en-US" smtClean="0"/>
              <a:t>15</a:t>
            </a:fld>
            <a:endParaRPr lang="en-US"/>
          </a:p>
        </p:txBody>
      </p:sp>
    </p:spTree>
    <p:extLst>
      <p:ext uri="{BB962C8B-B14F-4D97-AF65-F5344CB8AC3E}">
        <p14:creationId xmlns:p14="http://schemas.microsoft.com/office/powerpoint/2010/main" val="2749346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just the lesson learned</a:t>
            </a:r>
          </a:p>
        </p:txBody>
      </p:sp>
      <p:sp>
        <p:nvSpPr>
          <p:cNvPr id="4" name="Slide Number Placeholder 3"/>
          <p:cNvSpPr>
            <a:spLocks noGrp="1"/>
          </p:cNvSpPr>
          <p:nvPr>
            <p:ph type="sldNum" sz="quarter" idx="5"/>
          </p:nvPr>
        </p:nvSpPr>
        <p:spPr/>
        <p:txBody>
          <a:bodyPr/>
          <a:lstStyle/>
          <a:p>
            <a:fld id="{78CAB31E-C37B-0F48-BE85-A0C3257BB8BD}" type="slidenum">
              <a:rPr lang="en-US" smtClean="0"/>
              <a:t>16</a:t>
            </a:fld>
            <a:endParaRPr lang="en-US"/>
          </a:p>
        </p:txBody>
      </p:sp>
    </p:spTree>
    <p:extLst>
      <p:ext uri="{BB962C8B-B14F-4D97-AF65-F5344CB8AC3E}">
        <p14:creationId xmlns:p14="http://schemas.microsoft.com/office/powerpoint/2010/main" val="3840198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lesson learned</a:t>
            </a:r>
          </a:p>
        </p:txBody>
      </p:sp>
      <p:sp>
        <p:nvSpPr>
          <p:cNvPr id="4" name="Slide Number Placeholder 3"/>
          <p:cNvSpPr>
            <a:spLocks noGrp="1"/>
          </p:cNvSpPr>
          <p:nvPr>
            <p:ph type="sldNum" sz="quarter" idx="5"/>
          </p:nvPr>
        </p:nvSpPr>
        <p:spPr/>
        <p:txBody>
          <a:bodyPr/>
          <a:lstStyle/>
          <a:p>
            <a:fld id="{78CAB31E-C37B-0F48-BE85-A0C3257BB8BD}" type="slidenum">
              <a:rPr lang="en-US" smtClean="0"/>
              <a:t>17</a:t>
            </a:fld>
            <a:endParaRPr lang="en-US"/>
          </a:p>
        </p:txBody>
      </p:sp>
    </p:spTree>
    <p:extLst>
      <p:ext uri="{BB962C8B-B14F-4D97-AF65-F5344CB8AC3E}">
        <p14:creationId xmlns:p14="http://schemas.microsoft.com/office/powerpoint/2010/main" val="4087454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say the lesson learned.  The audience will be very interested in the “huge difference in healthcare planning.”  </a:t>
            </a:r>
          </a:p>
          <a:p>
            <a:r>
              <a:rPr lang="en-US" dirty="0"/>
              <a:t>______ from my lab will be speaking later at the convention to talk about healthcare planning.</a:t>
            </a:r>
          </a:p>
        </p:txBody>
      </p:sp>
      <p:sp>
        <p:nvSpPr>
          <p:cNvPr id="4" name="Slide Number Placeholder 3"/>
          <p:cNvSpPr>
            <a:spLocks noGrp="1"/>
          </p:cNvSpPr>
          <p:nvPr>
            <p:ph type="sldNum" sz="quarter" idx="5"/>
          </p:nvPr>
        </p:nvSpPr>
        <p:spPr/>
        <p:txBody>
          <a:bodyPr/>
          <a:lstStyle/>
          <a:p>
            <a:fld id="{78CAB31E-C37B-0F48-BE85-A0C3257BB8BD}" type="slidenum">
              <a:rPr lang="en-US" smtClean="0"/>
              <a:t>18</a:t>
            </a:fld>
            <a:endParaRPr lang="en-US"/>
          </a:p>
        </p:txBody>
      </p:sp>
    </p:spTree>
    <p:extLst>
      <p:ext uri="{BB962C8B-B14F-4D97-AF65-F5344CB8AC3E}">
        <p14:creationId xmlns:p14="http://schemas.microsoft.com/office/powerpoint/2010/main" val="2079798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 slides are fabulous.  Nice!!</a:t>
            </a:r>
          </a:p>
        </p:txBody>
      </p:sp>
      <p:sp>
        <p:nvSpPr>
          <p:cNvPr id="4" name="Slide Number Placeholder 3"/>
          <p:cNvSpPr>
            <a:spLocks noGrp="1"/>
          </p:cNvSpPr>
          <p:nvPr>
            <p:ph type="sldNum" sz="quarter" idx="5"/>
          </p:nvPr>
        </p:nvSpPr>
        <p:spPr/>
        <p:txBody>
          <a:bodyPr/>
          <a:lstStyle/>
          <a:p>
            <a:fld id="{78CAB31E-C37B-0F48-BE85-A0C3257BB8BD}" type="slidenum">
              <a:rPr lang="en-US" smtClean="0"/>
              <a:t>19</a:t>
            </a:fld>
            <a:endParaRPr lang="en-US"/>
          </a:p>
        </p:txBody>
      </p:sp>
    </p:spTree>
    <p:extLst>
      <p:ext uri="{BB962C8B-B14F-4D97-AF65-F5344CB8AC3E}">
        <p14:creationId xmlns:p14="http://schemas.microsoft.com/office/powerpoint/2010/main" val="282603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AB31E-C37B-0F48-BE85-A0C3257BB8BD}" type="slidenum">
              <a:rPr lang="en-US" smtClean="0"/>
              <a:t>2</a:t>
            </a:fld>
            <a:endParaRPr lang="en-US"/>
          </a:p>
        </p:txBody>
      </p:sp>
    </p:spTree>
    <p:extLst>
      <p:ext uri="{BB962C8B-B14F-4D97-AF65-F5344CB8AC3E}">
        <p14:creationId xmlns:p14="http://schemas.microsoft.com/office/powerpoint/2010/main" val="303177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AB31E-C37B-0F48-BE85-A0C3257BB8BD}" type="slidenum">
              <a:rPr lang="en-US" smtClean="0"/>
              <a:t>22</a:t>
            </a:fld>
            <a:endParaRPr lang="en-US"/>
          </a:p>
        </p:txBody>
      </p:sp>
    </p:spTree>
    <p:extLst>
      <p:ext uri="{BB962C8B-B14F-4D97-AF65-F5344CB8AC3E}">
        <p14:creationId xmlns:p14="http://schemas.microsoft.com/office/powerpoint/2010/main" val="145283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“Deafness” has a particular meaning in the HLAA context – typically it refers to people with congenital severe/profound loss.</a:t>
            </a:r>
          </a:p>
          <a:p>
            <a:r>
              <a:rPr lang="en-US" dirty="0"/>
              <a:t>Might want to clarify:  ”here I’m talking about people who are born deaf</a:t>
            </a:r>
            <a:r>
              <a:rPr lang="en-US" u="sng" dirty="0"/>
              <a:t> and</a:t>
            </a:r>
            <a:r>
              <a:rPr lang="en-US" u="none" dirty="0"/>
              <a:t> people who may lose hearing over time.</a:t>
            </a:r>
            <a:endParaRPr lang="en-US" u="sng" dirty="0"/>
          </a:p>
        </p:txBody>
      </p:sp>
      <p:sp>
        <p:nvSpPr>
          <p:cNvPr id="4" name="Slide Number Placeholder 3"/>
          <p:cNvSpPr>
            <a:spLocks noGrp="1"/>
          </p:cNvSpPr>
          <p:nvPr>
            <p:ph type="sldNum" sz="quarter" idx="5"/>
          </p:nvPr>
        </p:nvSpPr>
        <p:spPr/>
        <p:txBody>
          <a:bodyPr/>
          <a:lstStyle/>
          <a:p>
            <a:fld id="{78CAB31E-C37B-0F48-BE85-A0C3257BB8BD}" type="slidenum">
              <a:rPr lang="en-US" smtClean="0"/>
              <a:t>3</a:t>
            </a:fld>
            <a:endParaRPr lang="en-US"/>
          </a:p>
        </p:txBody>
      </p:sp>
    </p:spTree>
    <p:extLst>
      <p:ext uri="{BB962C8B-B14F-4D97-AF65-F5344CB8AC3E}">
        <p14:creationId xmlns:p14="http://schemas.microsoft.com/office/powerpoint/2010/main" val="799863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familiar to the audience – you can do it quickly.</a:t>
            </a:r>
          </a:p>
        </p:txBody>
      </p:sp>
      <p:sp>
        <p:nvSpPr>
          <p:cNvPr id="4" name="Slide Number Placeholder 3"/>
          <p:cNvSpPr>
            <a:spLocks noGrp="1"/>
          </p:cNvSpPr>
          <p:nvPr>
            <p:ph type="sldNum" sz="quarter" idx="5"/>
          </p:nvPr>
        </p:nvSpPr>
        <p:spPr/>
        <p:txBody>
          <a:bodyPr/>
          <a:lstStyle/>
          <a:p>
            <a:fld id="{78CAB31E-C37B-0F48-BE85-A0C3257BB8BD}" type="slidenum">
              <a:rPr lang="en-US" smtClean="0"/>
              <a:t>4</a:t>
            </a:fld>
            <a:endParaRPr lang="en-US"/>
          </a:p>
        </p:txBody>
      </p:sp>
    </p:spTree>
    <p:extLst>
      <p:ext uri="{BB962C8B-B14F-4D97-AF65-F5344CB8AC3E}">
        <p14:creationId xmlns:p14="http://schemas.microsoft.com/office/powerpoint/2010/main" val="49318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fascinating, but of course way too detailed to cover in depth.</a:t>
            </a:r>
          </a:p>
          <a:p>
            <a:endParaRPr lang="en-US" dirty="0"/>
          </a:p>
          <a:p>
            <a:r>
              <a:rPr lang="en-US" dirty="0"/>
              <a:t>Perhaps simply, “Hearing geneticists have identified genes that that correspond to defects in many different parts of the ear” – for example, some genetic defects affect hair cells, others affect particular part inside of cells”</a:t>
            </a:r>
          </a:p>
        </p:txBody>
      </p:sp>
      <p:sp>
        <p:nvSpPr>
          <p:cNvPr id="4" name="Slide Number Placeholder 3"/>
          <p:cNvSpPr>
            <a:spLocks noGrp="1"/>
          </p:cNvSpPr>
          <p:nvPr>
            <p:ph type="sldNum" sz="quarter" idx="5"/>
          </p:nvPr>
        </p:nvSpPr>
        <p:spPr/>
        <p:txBody>
          <a:bodyPr/>
          <a:lstStyle/>
          <a:p>
            <a:fld id="{78CAB31E-C37B-0F48-BE85-A0C3257BB8BD}" type="slidenum">
              <a:rPr lang="en-US" smtClean="0"/>
              <a:t>5</a:t>
            </a:fld>
            <a:endParaRPr lang="en-US"/>
          </a:p>
        </p:txBody>
      </p:sp>
    </p:spTree>
    <p:extLst>
      <p:ext uri="{BB962C8B-B14F-4D97-AF65-F5344CB8AC3E}">
        <p14:creationId xmlns:p14="http://schemas.microsoft.com/office/powerpoint/2010/main" val="294845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NEW SLIDE ***</a:t>
            </a:r>
          </a:p>
        </p:txBody>
      </p:sp>
      <p:sp>
        <p:nvSpPr>
          <p:cNvPr id="4" name="Slide Number Placeholder 3"/>
          <p:cNvSpPr>
            <a:spLocks noGrp="1"/>
          </p:cNvSpPr>
          <p:nvPr>
            <p:ph type="sldNum" sz="quarter" idx="5"/>
          </p:nvPr>
        </p:nvSpPr>
        <p:spPr/>
        <p:txBody>
          <a:bodyPr/>
          <a:lstStyle/>
          <a:p>
            <a:fld id="{78CAB31E-C37B-0F48-BE85-A0C3257BB8BD}" type="slidenum">
              <a:rPr lang="en-US" smtClean="0"/>
              <a:t>6</a:t>
            </a:fld>
            <a:endParaRPr lang="en-US"/>
          </a:p>
        </p:txBody>
      </p:sp>
    </p:spTree>
    <p:extLst>
      <p:ext uri="{BB962C8B-B14F-4D97-AF65-F5344CB8AC3E}">
        <p14:creationId xmlns:p14="http://schemas.microsoft.com/office/powerpoint/2010/main" val="54625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AB31E-C37B-0F48-BE85-A0C3257BB8BD}" type="slidenum">
              <a:rPr lang="en-US" smtClean="0"/>
              <a:t>7</a:t>
            </a:fld>
            <a:endParaRPr lang="en-US"/>
          </a:p>
        </p:txBody>
      </p:sp>
    </p:spTree>
    <p:extLst>
      <p:ext uri="{BB962C8B-B14F-4D97-AF65-F5344CB8AC3E}">
        <p14:creationId xmlns:p14="http://schemas.microsoft.com/office/powerpoint/2010/main" val="90573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 that you delete all of the slides that go into mode of inheritance.</a:t>
            </a:r>
          </a:p>
          <a:p>
            <a:r>
              <a:rPr lang="en-US" dirty="0"/>
              <a:t>This is probably too complicated for 15 minutes, and it is peripheral to your main point.</a:t>
            </a:r>
          </a:p>
          <a:p>
            <a:endParaRPr lang="en-US" dirty="0"/>
          </a:p>
          <a:p>
            <a:endParaRPr lang="en-US" dirty="0"/>
          </a:p>
          <a:p>
            <a:r>
              <a:rPr lang="en-US" dirty="0"/>
              <a:t>Perhaps just show just one.</a:t>
            </a:r>
          </a:p>
          <a:p>
            <a:endParaRPr lang="en-US" dirty="0"/>
          </a:p>
          <a:p>
            <a:r>
              <a:rPr lang="en-US" dirty="0"/>
              <a:t>“ You’ve all seen diagrams like in high school.  These show families, with squares and circles being men and women.  The black shapes are people who have the phenotype of interest – for example, they have hearing loss.”  The white shapes don’t.”</a:t>
            </a:r>
          </a:p>
          <a:p>
            <a:endParaRPr lang="en-US" dirty="0"/>
          </a:p>
          <a:p>
            <a:r>
              <a:rPr lang="en-US" dirty="0"/>
              <a:t>These pedigrees come from old-fashioned genetics, but they are still key to our work today.  Our team studies hearing loss that runs in families, and our work always starts with questions about </a:t>
            </a:r>
            <a:r>
              <a:rPr lang="en-US" dirty="0" err="1"/>
              <a:t>phenotypc</a:t>
            </a:r>
            <a:r>
              <a:rPr lang="en-US" dirty="0"/>
              <a:t> and pedigree:  Who has hearing loss in your family?”</a:t>
            </a:r>
          </a:p>
        </p:txBody>
      </p:sp>
      <p:sp>
        <p:nvSpPr>
          <p:cNvPr id="4" name="Slide Number Placeholder 3"/>
          <p:cNvSpPr>
            <a:spLocks noGrp="1"/>
          </p:cNvSpPr>
          <p:nvPr>
            <p:ph type="sldNum" sz="quarter" idx="5"/>
          </p:nvPr>
        </p:nvSpPr>
        <p:spPr/>
        <p:txBody>
          <a:bodyPr/>
          <a:lstStyle/>
          <a:p>
            <a:fld id="{78CAB31E-C37B-0F48-BE85-A0C3257BB8BD}" type="slidenum">
              <a:rPr lang="en-US" smtClean="0"/>
              <a:t>8</a:t>
            </a:fld>
            <a:endParaRPr lang="en-US"/>
          </a:p>
        </p:txBody>
      </p:sp>
    </p:spTree>
    <p:extLst>
      <p:ext uri="{BB962C8B-B14F-4D97-AF65-F5344CB8AC3E}">
        <p14:creationId xmlns:p14="http://schemas.microsoft.com/office/powerpoint/2010/main" val="1979753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a:t>
            </a:r>
          </a:p>
        </p:txBody>
      </p:sp>
      <p:sp>
        <p:nvSpPr>
          <p:cNvPr id="4" name="Slide Number Placeholder 3"/>
          <p:cNvSpPr>
            <a:spLocks noGrp="1"/>
          </p:cNvSpPr>
          <p:nvPr>
            <p:ph type="sldNum" sz="quarter" idx="5"/>
          </p:nvPr>
        </p:nvSpPr>
        <p:spPr/>
        <p:txBody>
          <a:bodyPr/>
          <a:lstStyle/>
          <a:p>
            <a:fld id="{78CAB31E-C37B-0F48-BE85-A0C3257BB8BD}" type="slidenum">
              <a:rPr lang="en-US" smtClean="0"/>
              <a:t>9</a:t>
            </a:fld>
            <a:endParaRPr lang="en-US"/>
          </a:p>
        </p:txBody>
      </p:sp>
    </p:spTree>
    <p:extLst>
      <p:ext uri="{BB962C8B-B14F-4D97-AF65-F5344CB8AC3E}">
        <p14:creationId xmlns:p14="http://schemas.microsoft.com/office/powerpoint/2010/main" val="4085470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AFE89A91-E5B2-4B5C-BC1C-76DE565E8C84}" type="datetimeFigureOut">
              <a:rPr lang="en-US" smtClean="0"/>
              <a:pPr/>
              <a:t>6/7/2019</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405142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AFE89A91-E5B2-4B5C-BC1C-76DE565E8C84}" type="datetimeFigureOut">
              <a:rPr lang="en-US" smtClean="0"/>
              <a:pPr/>
              <a:t>6/7/2019</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424407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AFE89A91-E5B2-4B5C-BC1C-76DE565E8C84}" type="datetimeFigureOut">
              <a:rPr lang="en-US" smtClean="0"/>
              <a:pPr/>
              <a:t>6/7/2019</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245627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AFE89A91-E5B2-4B5C-BC1C-76DE565E8C84}" type="datetimeFigureOut">
              <a:rPr lang="en-US" smtClean="0"/>
              <a:pPr/>
              <a:t>6/7/2019</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147956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AFE89A91-E5B2-4B5C-BC1C-76DE565E8C84}" type="datetimeFigureOut">
              <a:rPr lang="en-US" smtClean="0"/>
              <a:pPr/>
              <a:t>6/7/2019</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181769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AFE89A91-E5B2-4B5C-BC1C-76DE565E8C84}" type="datetimeFigureOut">
              <a:rPr lang="en-US" smtClean="0"/>
              <a:pPr/>
              <a:t>6/7/2019</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215825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AFE89A91-E5B2-4B5C-BC1C-76DE565E8C84}" type="datetimeFigureOut">
              <a:rPr lang="en-US" smtClean="0"/>
              <a:pPr/>
              <a:t>6/7/2019</a:t>
            </a:fld>
            <a:endParaRPr lang="en-US"/>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3536920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AFE89A91-E5B2-4B5C-BC1C-76DE565E8C84}" type="datetimeFigureOut">
              <a:rPr lang="en-US" smtClean="0"/>
              <a:pPr/>
              <a:t>6/7/2019</a:t>
            </a:fld>
            <a:endParaRPr lang="en-US"/>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205856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AFE89A91-E5B2-4B5C-BC1C-76DE565E8C84}" type="datetimeFigureOut">
              <a:rPr lang="en-US" smtClean="0"/>
              <a:pPr/>
              <a:t>6/7/2019</a:t>
            </a:fld>
            <a:endParaRPr lang="en-US"/>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41980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AFE89A91-E5B2-4B5C-BC1C-76DE565E8C84}" type="datetimeFigureOut">
              <a:rPr lang="en-US" smtClean="0"/>
              <a:pPr/>
              <a:t>6/7/2019</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182297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AFE89A91-E5B2-4B5C-BC1C-76DE565E8C84}" type="datetimeFigureOut">
              <a:rPr lang="en-US" smtClean="0"/>
              <a:pPr/>
              <a:t>6/7/2019</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290629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021905"/>
            <a:ext cx="7886700" cy="38347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1"/>
            <a:ext cx="9144000" cy="1825625"/>
          </a:xfrm>
          <a:prstGeom prst="rect">
            <a:avLst/>
          </a:prstGeom>
          <a:solidFill>
            <a:srgbClr val="462E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69724" y="6023177"/>
            <a:ext cx="2101360" cy="658979"/>
          </a:xfrm>
          <a:prstGeom prst="rect">
            <a:avLst/>
          </a:prstGeom>
        </p:spPr>
      </p:pic>
    </p:spTree>
    <p:extLst>
      <p:ext uri="{BB962C8B-B14F-4D97-AF65-F5344CB8AC3E}">
        <p14:creationId xmlns:p14="http://schemas.microsoft.com/office/powerpoint/2010/main" val="784189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16524" y="2765868"/>
            <a:ext cx="8499231" cy="1569660"/>
          </a:xfrm>
          <a:prstGeom prst="rect">
            <a:avLst/>
          </a:prstGeom>
        </p:spPr>
        <p:txBody>
          <a:bodyPr wrap="square">
            <a:spAutoFit/>
          </a:bodyPr>
          <a:lstStyle/>
          <a:p>
            <a:pPr algn="ctr"/>
            <a:r>
              <a:rPr lang="en-US" sz="3200" b="1" dirty="0"/>
              <a:t>THE COMPLEXITIES OF GENETIC HEARING LOSS</a:t>
            </a:r>
          </a:p>
          <a:p>
            <a:pPr algn="ctr"/>
            <a:r>
              <a:rPr lang="en-US" sz="3200" b="1" dirty="0"/>
              <a:t>POPULATIONS AND PEDIGREES</a:t>
            </a:r>
          </a:p>
          <a:p>
            <a:pPr algn="ctr"/>
            <a:endParaRPr lang="en-US" sz="3200" dirty="0"/>
          </a:p>
        </p:txBody>
      </p:sp>
      <p:sp>
        <p:nvSpPr>
          <p:cNvPr id="5" name="Rectangle 4"/>
          <p:cNvSpPr/>
          <p:nvPr/>
        </p:nvSpPr>
        <p:spPr>
          <a:xfrm>
            <a:off x="316525" y="4687241"/>
            <a:ext cx="8499231" cy="584775"/>
          </a:xfrm>
          <a:prstGeom prst="rect">
            <a:avLst/>
          </a:prstGeom>
        </p:spPr>
        <p:txBody>
          <a:bodyPr wrap="square">
            <a:spAutoFit/>
          </a:bodyPr>
          <a:lstStyle/>
          <a:p>
            <a:pPr algn="ctr"/>
            <a:r>
              <a:rPr lang="en-US" sz="3200" b="1" dirty="0" smtClean="0"/>
              <a:t>HELA AZAIEZ, PhD</a:t>
            </a:r>
            <a:endParaRPr lang="en-US" sz="3200" dirty="0"/>
          </a:p>
        </p:txBody>
      </p:sp>
    </p:spTree>
    <p:extLst>
      <p:ext uri="{BB962C8B-B14F-4D97-AF65-F5344CB8AC3E}">
        <p14:creationId xmlns:p14="http://schemas.microsoft.com/office/powerpoint/2010/main" val="3620908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400801" y="2033749"/>
            <a:ext cx="2743200" cy="2308324"/>
          </a:xfrm>
          <a:prstGeom prst="rect">
            <a:avLst/>
          </a:prstGeom>
          <a:noFill/>
        </p:spPr>
        <p:txBody>
          <a:bodyPr wrap="square" rtlCol="0">
            <a:spAutoFit/>
          </a:bodyPr>
          <a:lstStyle/>
          <a:p>
            <a:r>
              <a:rPr lang="en-US" b="1" dirty="0"/>
              <a:t>Autosomal Recessive</a:t>
            </a:r>
          </a:p>
          <a:p>
            <a:endParaRPr lang="en-US" dirty="0"/>
          </a:p>
          <a:p>
            <a:pPr marL="285750" indent="-285750">
              <a:buFont typeface="Arial" charset="0"/>
              <a:buChar char="•"/>
            </a:pPr>
            <a:r>
              <a:rPr lang="en-US" dirty="0"/>
              <a:t>Usually NOT passed down from one generation to the next</a:t>
            </a:r>
          </a:p>
          <a:p>
            <a:pPr marL="285750" indent="-285750">
              <a:buFont typeface="Arial" charset="0"/>
              <a:buChar char="•"/>
            </a:pPr>
            <a:r>
              <a:rPr lang="en-US" dirty="0"/>
              <a:t>Generations are skipped</a:t>
            </a:r>
          </a:p>
          <a:p>
            <a:pPr marL="285750" indent="-285750">
              <a:buFont typeface="Arial" charset="0"/>
              <a:buChar char="•"/>
            </a:pPr>
            <a:r>
              <a:rPr lang="en-US" dirty="0"/>
              <a:t>Both males and females are equally affected</a:t>
            </a:r>
          </a:p>
        </p:txBody>
      </p:sp>
      <p:sp>
        <p:nvSpPr>
          <p:cNvPr id="5" name="TextBox 4"/>
          <p:cNvSpPr txBox="1"/>
          <p:nvPr/>
        </p:nvSpPr>
        <p:spPr>
          <a:xfrm>
            <a:off x="1077472" y="2911366"/>
            <a:ext cx="298480" cy="369332"/>
          </a:xfrm>
          <a:prstGeom prst="rect">
            <a:avLst/>
          </a:prstGeom>
          <a:noFill/>
        </p:spPr>
        <p:txBody>
          <a:bodyPr wrap="none" rtlCol="0">
            <a:spAutoFit/>
          </a:bodyPr>
          <a:lstStyle/>
          <a:p>
            <a:r>
              <a:rPr lang="en-US" b="1"/>
              <a:t>I </a:t>
            </a:r>
            <a:endParaRPr lang="en-US" b="1" dirty="0"/>
          </a:p>
        </p:txBody>
      </p:sp>
      <p:sp>
        <p:nvSpPr>
          <p:cNvPr id="6" name="TextBox 5"/>
          <p:cNvSpPr txBox="1"/>
          <p:nvPr/>
        </p:nvSpPr>
        <p:spPr>
          <a:xfrm>
            <a:off x="1072212" y="4514198"/>
            <a:ext cx="359394" cy="369332"/>
          </a:xfrm>
          <a:prstGeom prst="rect">
            <a:avLst/>
          </a:prstGeom>
          <a:noFill/>
        </p:spPr>
        <p:txBody>
          <a:bodyPr wrap="none" rtlCol="0">
            <a:spAutoFit/>
          </a:bodyPr>
          <a:lstStyle/>
          <a:p>
            <a:r>
              <a:rPr lang="en-US" b="1"/>
              <a:t>II </a:t>
            </a:r>
            <a:endParaRPr lang="en-US" b="1" dirty="0"/>
          </a:p>
        </p:txBody>
      </p:sp>
      <p:sp>
        <p:nvSpPr>
          <p:cNvPr id="7" name="TextBox 6"/>
          <p:cNvSpPr txBox="1"/>
          <p:nvPr/>
        </p:nvSpPr>
        <p:spPr>
          <a:xfrm>
            <a:off x="1066952" y="6006672"/>
            <a:ext cx="420308" cy="369332"/>
          </a:xfrm>
          <a:prstGeom prst="rect">
            <a:avLst/>
          </a:prstGeom>
          <a:noFill/>
        </p:spPr>
        <p:txBody>
          <a:bodyPr wrap="none" rtlCol="0">
            <a:spAutoFit/>
          </a:bodyPr>
          <a:lstStyle/>
          <a:p>
            <a:r>
              <a:rPr lang="en-US" b="1" dirty="0"/>
              <a:t>III </a:t>
            </a:r>
          </a:p>
        </p:txBody>
      </p:sp>
      <p:sp>
        <p:nvSpPr>
          <p:cNvPr id="4" name="Rectangle 3"/>
          <p:cNvSpPr/>
          <p:nvPr/>
        </p:nvSpPr>
        <p:spPr>
          <a:xfrm>
            <a:off x="3925615" y="2900860"/>
            <a:ext cx="346841" cy="36260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4394200" y="4474566"/>
            <a:ext cx="355600" cy="368300"/>
          </a:xfrm>
          <a:prstGeom prst="rect">
            <a:avLst/>
          </a:prstGeom>
        </p:spPr>
      </p:pic>
      <p:pic>
        <p:nvPicPr>
          <p:cNvPr id="11" name="Picture 10"/>
          <p:cNvPicPr>
            <a:picLocks noChangeAspect="1"/>
          </p:cNvPicPr>
          <p:nvPr/>
        </p:nvPicPr>
        <p:blipFill>
          <a:blip r:embed="rId3"/>
          <a:stretch>
            <a:fillRect/>
          </a:stretch>
        </p:blipFill>
        <p:spPr>
          <a:xfrm>
            <a:off x="2972926" y="4485072"/>
            <a:ext cx="355600" cy="368300"/>
          </a:xfrm>
          <a:prstGeom prst="rect">
            <a:avLst/>
          </a:prstGeom>
        </p:spPr>
      </p:pic>
      <p:sp>
        <p:nvSpPr>
          <p:cNvPr id="15" name="Rectangle 14"/>
          <p:cNvSpPr/>
          <p:nvPr/>
        </p:nvSpPr>
        <p:spPr>
          <a:xfrm>
            <a:off x="3925613" y="6006674"/>
            <a:ext cx="346841" cy="3626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8354" y="6029294"/>
            <a:ext cx="346841" cy="3626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41939" y="2890668"/>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4" idx="3"/>
            <a:endCxn id="10" idx="2"/>
          </p:cNvCxnSpPr>
          <p:nvPr/>
        </p:nvCxnSpPr>
        <p:spPr>
          <a:xfrm flipV="1">
            <a:off x="4272456" y="3080588"/>
            <a:ext cx="569483" cy="15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1" y="3096034"/>
            <a:ext cx="1" cy="990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50220" y="4100791"/>
            <a:ext cx="28268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772103" y="4479754"/>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27" idx="0"/>
          </p:cNvCxnSpPr>
          <p:nvPr/>
        </p:nvCxnSpPr>
        <p:spPr>
          <a:xfrm>
            <a:off x="5977054" y="4099221"/>
            <a:ext cx="0" cy="3805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8" idx="0"/>
          </p:cNvCxnSpPr>
          <p:nvPr/>
        </p:nvCxnSpPr>
        <p:spPr>
          <a:xfrm>
            <a:off x="4572000" y="4102364"/>
            <a:ext cx="0" cy="372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50220" y="4102364"/>
            <a:ext cx="0" cy="372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666830" y="4459161"/>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flipV="1">
            <a:off x="3097347" y="4649081"/>
            <a:ext cx="569483" cy="15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165836" y="4490767"/>
            <a:ext cx="346841" cy="3626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3"/>
            <a:endCxn id="27" idx="2"/>
          </p:cNvCxnSpPr>
          <p:nvPr/>
        </p:nvCxnSpPr>
        <p:spPr>
          <a:xfrm flipV="1">
            <a:off x="5512678" y="4669676"/>
            <a:ext cx="259425" cy="2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97678" y="4649083"/>
            <a:ext cx="1" cy="990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646777" y="4669224"/>
            <a:ext cx="1" cy="990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61773" y="5660111"/>
            <a:ext cx="715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270426" y="5660111"/>
            <a:ext cx="0" cy="372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5772733" y="5998247"/>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endCxn id="48" idx="0"/>
          </p:cNvCxnSpPr>
          <p:nvPr/>
        </p:nvCxnSpPr>
        <p:spPr>
          <a:xfrm>
            <a:off x="5977054" y="5660111"/>
            <a:ext cx="631" cy="3381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296303" y="5989439"/>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664457" y="5989439"/>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2869407" y="5648959"/>
            <a:ext cx="12296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15" idx="0"/>
          </p:cNvCxnSpPr>
          <p:nvPr/>
        </p:nvCxnSpPr>
        <p:spPr>
          <a:xfrm>
            <a:off x="4096791" y="5648961"/>
            <a:ext cx="2243" cy="357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51" idx="0"/>
          </p:cNvCxnSpPr>
          <p:nvPr/>
        </p:nvCxnSpPr>
        <p:spPr>
          <a:xfrm>
            <a:off x="3496556" y="5648959"/>
            <a:ext cx="4699" cy="340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874983" y="5643383"/>
            <a:ext cx="4699" cy="340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62463" y="2422368"/>
            <a:ext cx="1310808" cy="369332"/>
          </a:xfrm>
          <a:prstGeom prst="rect">
            <a:avLst/>
          </a:prstGeom>
          <a:noFill/>
        </p:spPr>
        <p:txBody>
          <a:bodyPr wrap="none" rtlCol="0">
            <a:spAutoFit/>
          </a:bodyPr>
          <a:lstStyle/>
          <a:p>
            <a:r>
              <a:rPr lang="en-US" b="1"/>
              <a:t>Generation </a:t>
            </a:r>
          </a:p>
        </p:txBody>
      </p:sp>
      <p:sp>
        <p:nvSpPr>
          <p:cNvPr id="38" name="TextBox 37"/>
          <p:cNvSpPr txBox="1"/>
          <p:nvPr/>
        </p:nvSpPr>
        <p:spPr>
          <a:xfrm>
            <a:off x="577703" y="2003268"/>
            <a:ext cx="1288686" cy="369332"/>
          </a:xfrm>
          <a:prstGeom prst="rect">
            <a:avLst/>
          </a:prstGeom>
          <a:solidFill>
            <a:schemeClr val="accent4">
              <a:lumMod val="20000"/>
              <a:lumOff val="80000"/>
            </a:schemeClr>
          </a:solidFill>
          <a:ln>
            <a:solidFill>
              <a:schemeClr val="tx1"/>
            </a:solidFill>
          </a:ln>
        </p:spPr>
        <p:txBody>
          <a:bodyPr wrap="none" rtlCol="0">
            <a:spAutoFit/>
          </a:bodyPr>
          <a:lstStyle/>
          <a:p>
            <a:r>
              <a:rPr lang="en-US" b="1" smtClean="0"/>
              <a:t>PEDIGREES </a:t>
            </a:r>
            <a:endParaRPr lang="en-US" b="1"/>
          </a:p>
        </p:txBody>
      </p:sp>
    </p:spTree>
    <p:extLst>
      <p:ext uri="{BB962C8B-B14F-4D97-AF65-F5344CB8AC3E}">
        <p14:creationId xmlns:p14="http://schemas.microsoft.com/office/powerpoint/2010/main" val="703248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73493" y="1837146"/>
            <a:ext cx="6970691" cy="1015663"/>
          </a:xfrm>
          <a:prstGeom prst="rect">
            <a:avLst/>
          </a:prstGeom>
          <a:noFill/>
        </p:spPr>
        <p:txBody>
          <a:bodyPr wrap="none" rtlCol="0">
            <a:spAutoFit/>
          </a:bodyPr>
          <a:lstStyle/>
          <a:p>
            <a:r>
              <a:rPr lang="en-US" sz="2400" dirty="0" smtClean="0">
                <a:latin typeface="Arial"/>
                <a:cs typeface="Arial"/>
              </a:rPr>
              <a:t>Screening ALL Genes Implicated in Hearing </a:t>
            </a:r>
            <a:r>
              <a:rPr lang="en-US" sz="2400" dirty="0">
                <a:latin typeface="Arial"/>
                <a:cs typeface="Arial"/>
              </a:rPr>
              <a:t>Loss</a:t>
            </a:r>
          </a:p>
          <a:p>
            <a:pPr marL="285750" indent="-285750">
              <a:buFont typeface="Arial"/>
              <a:buChar char="•"/>
            </a:pPr>
            <a:r>
              <a:rPr lang="en-US" dirty="0">
                <a:latin typeface="Arial"/>
                <a:cs typeface="Arial"/>
              </a:rPr>
              <a:t>Complicated process that requires multiple steps</a:t>
            </a:r>
          </a:p>
          <a:p>
            <a:pPr marL="285750" indent="-285750">
              <a:buFont typeface="Arial"/>
              <a:buChar char="•"/>
            </a:pPr>
            <a:r>
              <a:rPr lang="en-US" dirty="0">
                <a:latin typeface="Arial"/>
                <a:cs typeface="Arial"/>
              </a:rPr>
              <a:t>All genes can be studied simultaneously</a:t>
            </a:r>
          </a:p>
        </p:txBody>
      </p:sp>
      <p:sp>
        <p:nvSpPr>
          <p:cNvPr id="2" name="Rectangle 1"/>
          <p:cNvSpPr/>
          <p:nvPr/>
        </p:nvSpPr>
        <p:spPr>
          <a:xfrm>
            <a:off x="7256478" y="5570290"/>
            <a:ext cx="1887523" cy="1287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385" y="2969842"/>
            <a:ext cx="7325464" cy="383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301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3493" y="1837146"/>
            <a:ext cx="4448654" cy="738664"/>
          </a:xfrm>
          <a:prstGeom prst="rect">
            <a:avLst/>
          </a:prstGeom>
          <a:noFill/>
        </p:spPr>
        <p:txBody>
          <a:bodyPr wrap="none" rtlCol="0">
            <a:spAutoFit/>
          </a:bodyPr>
          <a:lstStyle/>
          <a:p>
            <a:r>
              <a:rPr lang="en-US" sz="2400" dirty="0">
                <a:latin typeface="Arial"/>
                <a:cs typeface="Arial"/>
              </a:rPr>
              <a:t>Lessons Learned</a:t>
            </a:r>
          </a:p>
          <a:p>
            <a:pPr marL="285750" indent="-285750">
              <a:buFont typeface="Arial"/>
              <a:buChar char="•"/>
            </a:pPr>
            <a:r>
              <a:rPr lang="en-US" dirty="0">
                <a:latin typeface="Arial"/>
                <a:cs typeface="Arial"/>
              </a:rPr>
              <a:t>There is complexity at the genetic level</a:t>
            </a:r>
          </a:p>
        </p:txBody>
      </p:sp>
      <p:sp>
        <p:nvSpPr>
          <p:cNvPr id="3" name="Rectangle 2"/>
          <p:cNvSpPr/>
          <p:nvPr/>
        </p:nvSpPr>
        <p:spPr>
          <a:xfrm>
            <a:off x="742854" y="4695358"/>
            <a:ext cx="346841" cy="362607"/>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426603" y="3145818"/>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20336" y="3156831"/>
            <a:ext cx="346841" cy="3626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3"/>
            <a:endCxn id="4" idx="2"/>
          </p:cNvCxnSpPr>
          <p:nvPr/>
        </p:nvCxnSpPr>
        <p:spPr>
          <a:xfrm flipV="1">
            <a:off x="1167177" y="3335740"/>
            <a:ext cx="259425" cy="2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01277" y="3335288"/>
            <a:ext cx="1" cy="990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6273" y="4326175"/>
            <a:ext cx="715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24926" y="4326175"/>
            <a:ext cx="0" cy="372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427233" y="4664311"/>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10" idx="0"/>
          </p:cNvCxnSpPr>
          <p:nvPr/>
        </p:nvCxnSpPr>
        <p:spPr>
          <a:xfrm>
            <a:off x="1631554" y="4326175"/>
            <a:ext cx="631" cy="3381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16274" y="4696756"/>
            <a:ext cx="174819" cy="36260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962" t="13162" r="41197" b="65544"/>
          <a:stretch/>
        </p:blipFill>
        <p:spPr bwMode="auto">
          <a:xfrm>
            <a:off x="1985380" y="3642147"/>
            <a:ext cx="408294" cy="37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668" y="3122504"/>
            <a:ext cx="470468" cy="43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438430" y="3629393"/>
            <a:ext cx="1732397" cy="369332"/>
          </a:xfrm>
          <a:prstGeom prst="rect">
            <a:avLst/>
          </a:prstGeom>
          <a:noFill/>
        </p:spPr>
        <p:txBody>
          <a:bodyPr wrap="none" rtlCol="0">
            <a:spAutoFit/>
          </a:bodyPr>
          <a:lstStyle/>
          <a:p>
            <a:r>
              <a:rPr lang="en-US" dirty="0"/>
              <a:t>= White forelock</a:t>
            </a: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5380" y="4086609"/>
            <a:ext cx="321592" cy="33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448216" y="4058630"/>
            <a:ext cx="1494320" cy="369332"/>
          </a:xfrm>
          <a:prstGeom prst="rect">
            <a:avLst/>
          </a:prstGeom>
          <a:noFill/>
        </p:spPr>
        <p:txBody>
          <a:bodyPr wrap="none" rtlCol="0">
            <a:spAutoFit/>
          </a:bodyPr>
          <a:lstStyle/>
          <a:p>
            <a:r>
              <a:rPr lang="en-US" dirty="0"/>
              <a:t>= Hearing loss</a:t>
            </a:r>
          </a:p>
        </p:txBody>
      </p:sp>
      <p:sp>
        <p:nvSpPr>
          <p:cNvPr id="30" name="TextBox 29"/>
          <p:cNvSpPr txBox="1"/>
          <p:nvPr/>
        </p:nvSpPr>
        <p:spPr>
          <a:xfrm>
            <a:off x="169348" y="5328366"/>
            <a:ext cx="5006660" cy="1384995"/>
          </a:xfrm>
          <a:prstGeom prst="rect">
            <a:avLst/>
          </a:prstGeom>
          <a:noFill/>
        </p:spPr>
        <p:txBody>
          <a:bodyPr wrap="square" rtlCol="0">
            <a:spAutoFit/>
          </a:bodyPr>
          <a:lstStyle/>
          <a:p>
            <a:r>
              <a:rPr lang="en-US" sz="1400" dirty="0">
                <a:latin typeface="Arial"/>
                <a:cs typeface="Arial"/>
              </a:rPr>
              <a:t>Findings</a:t>
            </a:r>
          </a:p>
          <a:p>
            <a:pPr marL="285750" indent="-285750">
              <a:buFont typeface="Arial"/>
              <a:buChar char="•"/>
            </a:pPr>
            <a:r>
              <a:rPr lang="en-US" sz="1400" dirty="0">
                <a:latin typeface="Arial"/>
                <a:cs typeface="Arial"/>
              </a:rPr>
              <a:t>7 y/o boy with congenital severe hearing loss</a:t>
            </a:r>
          </a:p>
          <a:p>
            <a:pPr marL="285750" indent="-285750">
              <a:buFont typeface="Arial"/>
              <a:buChar char="•"/>
            </a:pPr>
            <a:r>
              <a:rPr lang="en-US" sz="1400" dirty="0">
                <a:latin typeface="Arial"/>
                <a:cs typeface="Arial"/>
              </a:rPr>
              <a:t>Family history–mother has white forelock; mother’s father has premature grey hair and hearing loss in one ear </a:t>
            </a:r>
          </a:p>
          <a:p>
            <a:r>
              <a:rPr lang="en-US" sz="1400" dirty="0">
                <a:solidFill>
                  <a:srgbClr val="FF0000"/>
                </a:solidFill>
                <a:latin typeface="Arial"/>
                <a:cs typeface="Arial"/>
              </a:rPr>
              <a:t>Prior testing for Waardenburg syndrome NEGATIVE</a:t>
            </a:r>
          </a:p>
          <a:p>
            <a:pPr marL="285750" indent="-285750">
              <a:buFont typeface="Arial"/>
              <a:buChar char="•"/>
            </a:pPr>
            <a:endParaRPr lang="en-US" sz="1400" dirty="0">
              <a:latin typeface="Arial"/>
              <a:cs typeface="Arial"/>
            </a:endParaRPr>
          </a:p>
        </p:txBody>
      </p:sp>
    </p:spTree>
    <p:extLst>
      <p:ext uri="{BB962C8B-B14F-4D97-AF65-F5344CB8AC3E}">
        <p14:creationId xmlns:p14="http://schemas.microsoft.com/office/powerpoint/2010/main" val="1587089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3494" y="1837146"/>
            <a:ext cx="4802514" cy="1015663"/>
          </a:xfrm>
          <a:prstGeom prst="rect">
            <a:avLst/>
          </a:prstGeom>
          <a:noFill/>
        </p:spPr>
        <p:txBody>
          <a:bodyPr wrap="square" rtlCol="0">
            <a:spAutoFit/>
          </a:bodyPr>
          <a:lstStyle/>
          <a:p>
            <a:r>
              <a:rPr lang="en-US" sz="2400" dirty="0">
                <a:latin typeface="Arial"/>
                <a:cs typeface="Arial"/>
              </a:rPr>
              <a:t>Lessons Learned</a:t>
            </a:r>
          </a:p>
          <a:p>
            <a:pPr marL="285750" indent="-285750">
              <a:buFont typeface="Arial"/>
              <a:buChar char="•"/>
            </a:pPr>
            <a:r>
              <a:rPr lang="en-US" dirty="0">
                <a:solidFill>
                  <a:srgbClr val="FF0000"/>
                </a:solidFill>
                <a:latin typeface="Arial"/>
                <a:cs typeface="Arial"/>
              </a:rPr>
              <a:t>CNVs are related to the hearing loss in 15% of persons with genetic deafness</a:t>
            </a:r>
          </a:p>
        </p:txBody>
      </p:sp>
      <p:sp>
        <p:nvSpPr>
          <p:cNvPr id="3" name="Rectangle 2"/>
          <p:cNvSpPr/>
          <p:nvPr/>
        </p:nvSpPr>
        <p:spPr>
          <a:xfrm>
            <a:off x="742854" y="4695358"/>
            <a:ext cx="346841" cy="362607"/>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426603" y="3145818"/>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20336" y="3156831"/>
            <a:ext cx="346841" cy="3626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3"/>
            <a:endCxn id="4" idx="2"/>
          </p:cNvCxnSpPr>
          <p:nvPr/>
        </p:nvCxnSpPr>
        <p:spPr>
          <a:xfrm flipV="1">
            <a:off x="1167177" y="3335740"/>
            <a:ext cx="259425" cy="2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01277" y="3335288"/>
            <a:ext cx="1" cy="990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6273" y="4326175"/>
            <a:ext cx="715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24926" y="4326175"/>
            <a:ext cx="0" cy="372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427233" y="4664311"/>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10" idx="0"/>
          </p:cNvCxnSpPr>
          <p:nvPr/>
        </p:nvCxnSpPr>
        <p:spPr>
          <a:xfrm>
            <a:off x="1631554" y="4326175"/>
            <a:ext cx="631" cy="3381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16274" y="4696756"/>
            <a:ext cx="174819" cy="36260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962" t="13162" r="41197" b="65544"/>
          <a:stretch/>
        </p:blipFill>
        <p:spPr bwMode="auto">
          <a:xfrm>
            <a:off x="1985380" y="3642147"/>
            <a:ext cx="408294" cy="37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668" y="3122504"/>
            <a:ext cx="470468" cy="43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438430" y="3629393"/>
            <a:ext cx="1732397" cy="369332"/>
          </a:xfrm>
          <a:prstGeom prst="rect">
            <a:avLst/>
          </a:prstGeom>
          <a:noFill/>
        </p:spPr>
        <p:txBody>
          <a:bodyPr wrap="none" rtlCol="0">
            <a:spAutoFit/>
          </a:bodyPr>
          <a:lstStyle/>
          <a:p>
            <a:r>
              <a:rPr lang="en-US" dirty="0"/>
              <a:t>= White forelock</a:t>
            </a: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5380" y="4086609"/>
            <a:ext cx="321592" cy="33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448216" y="4058630"/>
            <a:ext cx="1494320" cy="369332"/>
          </a:xfrm>
          <a:prstGeom prst="rect">
            <a:avLst/>
          </a:prstGeom>
          <a:noFill/>
        </p:spPr>
        <p:txBody>
          <a:bodyPr wrap="none" rtlCol="0">
            <a:spAutoFit/>
          </a:bodyPr>
          <a:lstStyle/>
          <a:p>
            <a:r>
              <a:rPr lang="en-US" dirty="0"/>
              <a:t>= Hearing loss</a:t>
            </a:r>
          </a:p>
        </p:txBody>
      </p:sp>
      <p:sp>
        <p:nvSpPr>
          <p:cNvPr id="22" name="TextBox 21"/>
          <p:cNvSpPr txBox="1"/>
          <p:nvPr/>
        </p:nvSpPr>
        <p:spPr>
          <a:xfrm>
            <a:off x="169348" y="5328366"/>
            <a:ext cx="5006660" cy="1384995"/>
          </a:xfrm>
          <a:prstGeom prst="rect">
            <a:avLst/>
          </a:prstGeom>
          <a:noFill/>
        </p:spPr>
        <p:txBody>
          <a:bodyPr wrap="square" rtlCol="0">
            <a:spAutoFit/>
          </a:bodyPr>
          <a:lstStyle/>
          <a:p>
            <a:r>
              <a:rPr lang="en-US" sz="1400" dirty="0">
                <a:latin typeface="Arial"/>
                <a:cs typeface="Arial"/>
              </a:rPr>
              <a:t>Findings</a:t>
            </a:r>
          </a:p>
          <a:p>
            <a:pPr marL="285750" indent="-285750">
              <a:buFont typeface="Arial"/>
              <a:buChar char="•"/>
            </a:pPr>
            <a:r>
              <a:rPr lang="en-US" sz="1400" dirty="0">
                <a:latin typeface="Arial"/>
                <a:cs typeface="Arial"/>
              </a:rPr>
              <a:t>7 y/o boy with congenital severe hearing loss</a:t>
            </a:r>
          </a:p>
          <a:p>
            <a:pPr marL="285750" indent="-285750">
              <a:buFont typeface="Arial"/>
              <a:buChar char="•"/>
            </a:pPr>
            <a:r>
              <a:rPr lang="en-US" sz="1400" dirty="0">
                <a:latin typeface="Arial"/>
                <a:cs typeface="Arial"/>
              </a:rPr>
              <a:t>Family history–mother has white forelock; mother’s father has premature grey hair and hearing loss in one ear </a:t>
            </a:r>
          </a:p>
          <a:p>
            <a:r>
              <a:rPr lang="en-US" sz="1400" dirty="0">
                <a:solidFill>
                  <a:srgbClr val="FF0000"/>
                </a:solidFill>
                <a:latin typeface="Arial"/>
                <a:cs typeface="Arial"/>
              </a:rPr>
              <a:t>Prior testing for Waardenburg syndrome NEGATIVE</a:t>
            </a:r>
          </a:p>
          <a:p>
            <a:pPr marL="285750" indent="-285750">
              <a:buFont typeface="Arial"/>
              <a:buChar char="•"/>
            </a:pPr>
            <a:endParaRPr lang="en-US" sz="1400" dirty="0">
              <a:latin typeface="Arial"/>
              <a:cs typeface="Arial"/>
            </a:endParaRPr>
          </a:p>
        </p:txBody>
      </p:sp>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6007" y="2465734"/>
            <a:ext cx="3733102" cy="135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176007" y="4021623"/>
            <a:ext cx="3733102" cy="2262158"/>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spcAft>
                <a:spcPts val="600"/>
              </a:spcAft>
            </a:pPr>
            <a:r>
              <a:rPr lang="en-US" sz="2000" b="1" i="1" dirty="0">
                <a:solidFill>
                  <a:prstClr val="black"/>
                </a:solidFill>
              </a:rPr>
              <a:t>Diagnosis</a:t>
            </a:r>
          </a:p>
          <a:p>
            <a:pPr marL="285750" indent="-285750">
              <a:spcAft>
                <a:spcPts val="600"/>
              </a:spcAft>
              <a:buFont typeface="Wingdings" panose="05000000000000000000" pitchFamily="2" charset="2"/>
              <a:buChar char="v"/>
            </a:pPr>
            <a:r>
              <a:rPr lang="en-US" dirty="0">
                <a:solidFill>
                  <a:prstClr val="black"/>
                </a:solidFill>
              </a:rPr>
              <a:t>Based on the ability to identify and resolve large pieces of missing DNA – called copy-number variations</a:t>
            </a:r>
          </a:p>
          <a:p>
            <a:pPr marL="742950" lvl="1" indent="-285750">
              <a:spcAft>
                <a:spcPts val="600"/>
              </a:spcAft>
              <a:buFont typeface="Wingdings" panose="05000000000000000000" pitchFamily="2" charset="2"/>
              <a:buChar char="v"/>
            </a:pPr>
            <a:r>
              <a:rPr lang="en-US" sz="1600" dirty="0">
                <a:solidFill>
                  <a:prstClr val="black"/>
                </a:solidFill>
              </a:rPr>
              <a:t>Two-exon deletion of </a:t>
            </a:r>
            <a:r>
              <a:rPr lang="en-US" sz="1600" i="1" dirty="0">
                <a:solidFill>
                  <a:prstClr val="black"/>
                </a:solidFill>
              </a:rPr>
              <a:t>SOX10</a:t>
            </a:r>
            <a:endParaRPr lang="en-US" sz="1600" dirty="0">
              <a:solidFill>
                <a:prstClr val="black"/>
              </a:solidFill>
            </a:endParaRPr>
          </a:p>
          <a:p>
            <a:pPr marL="285750" indent="-285750">
              <a:spcAft>
                <a:spcPts val="600"/>
              </a:spcAft>
              <a:buFont typeface="Wingdings" panose="05000000000000000000" pitchFamily="2" charset="2"/>
              <a:buChar char="v"/>
            </a:pPr>
            <a:r>
              <a:rPr lang="en-US" dirty="0" err="1">
                <a:solidFill>
                  <a:prstClr val="black"/>
                </a:solidFill>
              </a:rPr>
              <a:t>Waardenburg</a:t>
            </a:r>
            <a:r>
              <a:rPr lang="en-US" dirty="0">
                <a:solidFill>
                  <a:prstClr val="black"/>
                </a:solidFill>
              </a:rPr>
              <a:t> Syndrome </a:t>
            </a:r>
          </a:p>
        </p:txBody>
      </p:sp>
    </p:spTree>
    <p:extLst>
      <p:ext uri="{BB962C8B-B14F-4D97-AF65-F5344CB8AC3E}">
        <p14:creationId xmlns:p14="http://schemas.microsoft.com/office/powerpoint/2010/main" val="3845771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3493" y="1837146"/>
            <a:ext cx="2961067" cy="738664"/>
          </a:xfrm>
          <a:prstGeom prst="rect">
            <a:avLst/>
          </a:prstGeom>
          <a:noFill/>
        </p:spPr>
        <p:txBody>
          <a:bodyPr wrap="none" rtlCol="0">
            <a:spAutoFit/>
          </a:bodyPr>
          <a:lstStyle/>
          <a:p>
            <a:r>
              <a:rPr lang="en-US" sz="2400" dirty="0">
                <a:latin typeface="Arial"/>
                <a:cs typeface="Arial"/>
              </a:rPr>
              <a:t>Lessons Learned</a:t>
            </a:r>
          </a:p>
          <a:p>
            <a:pPr marL="285750" indent="-285750">
              <a:buFont typeface="Arial"/>
              <a:buChar char="•"/>
            </a:pPr>
            <a:r>
              <a:rPr lang="en-US" dirty="0">
                <a:latin typeface="Arial"/>
                <a:cs typeface="Arial"/>
              </a:rPr>
              <a:t>Correcting the diagnosis</a:t>
            </a:r>
          </a:p>
        </p:txBody>
      </p:sp>
      <p:sp>
        <p:nvSpPr>
          <p:cNvPr id="3" name="Rectangle 2"/>
          <p:cNvSpPr/>
          <p:nvPr/>
        </p:nvSpPr>
        <p:spPr>
          <a:xfrm>
            <a:off x="742854" y="4695358"/>
            <a:ext cx="346841" cy="362607"/>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426603" y="3145818"/>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20336" y="3156831"/>
            <a:ext cx="346841" cy="3626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3"/>
            <a:endCxn id="4" idx="2"/>
          </p:cNvCxnSpPr>
          <p:nvPr/>
        </p:nvCxnSpPr>
        <p:spPr>
          <a:xfrm flipV="1">
            <a:off x="1167177" y="3335740"/>
            <a:ext cx="259425" cy="2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01277" y="3335288"/>
            <a:ext cx="1" cy="990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6273" y="4326175"/>
            <a:ext cx="715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24926" y="4326175"/>
            <a:ext cx="0" cy="372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427233" y="4664311"/>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10" idx="0"/>
          </p:cNvCxnSpPr>
          <p:nvPr/>
        </p:nvCxnSpPr>
        <p:spPr>
          <a:xfrm>
            <a:off x="1631554" y="4326175"/>
            <a:ext cx="631" cy="3381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9348" y="5328366"/>
            <a:ext cx="5006660" cy="1384995"/>
          </a:xfrm>
          <a:prstGeom prst="rect">
            <a:avLst/>
          </a:prstGeom>
          <a:noFill/>
        </p:spPr>
        <p:txBody>
          <a:bodyPr wrap="square" rtlCol="0">
            <a:spAutoFit/>
          </a:bodyPr>
          <a:lstStyle/>
          <a:p>
            <a:r>
              <a:rPr lang="en-US" sz="1400" dirty="0">
                <a:latin typeface="Arial"/>
                <a:cs typeface="Arial"/>
              </a:rPr>
              <a:t>Findings</a:t>
            </a:r>
          </a:p>
          <a:p>
            <a:pPr marL="285750" indent="-285750">
              <a:buFont typeface="Arial"/>
              <a:buChar char="•"/>
            </a:pPr>
            <a:r>
              <a:rPr lang="en-US" sz="1400" dirty="0">
                <a:latin typeface="Arial"/>
                <a:cs typeface="Arial"/>
              </a:rPr>
              <a:t>35 y/o man with profound hearing loss and vision loss</a:t>
            </a:r>
          </a:p>
          <a:p>
            <a:pPr marL="285750" indent="-285750">
              <a:buFont typeface="Arial"/>
              <a:buChar char="•"/>
            </a:pPr>
            <a:r>
              <a:rPr lang="en-US" sz="1400" dirty="0">
                <a:latin typeface="Arial"/>
                <a:cs typeface="Arial"/>
              </a:rPr>
              <a:t>Normal developmental motor milestones</a:t>
            </a:r>
          </a:p>
          <a:p>
            <a:pPr marL="285750" indent="-285750">
              <a:buFont typeface="Arial"/>
              <a:buChar char="•"/>
            </a:pPr>
            <a:r>
              <a:rPr lang="en-US" sz="1400" dirty="0">
                <a:latin typeface="Arial"/>
                <a:cs typeface="Arial"/>
              </a:rPr>
              <a:t>Family history negative</a:t>
            </a:r>
          </a:p>
          <a:p>
            <a:r>
              <a:rPr lang="en-US" sz="1400" dirty="0">
                <a:solidFill>
                  <a:srgbClr val="FF0000"/>
                </a:solidFill>
                <a:latin typeface="Arial"/>
                <a:cs typeface="Arial"/>
              </a:rPr>
              <a:t>Given diagnosis of USHER Syndrome Type 1</a:t>
            </a:r>
          </a:p>
          <a:p>
            <a:pPr marL="285750" indent="-285750">
              <a:buFont typeface="Arial"/>
              <a:buChar char="•"/>
            </a:pPr>
            <a:endParaRPr lang="en-US" sz="1400" dirty="0">
              <a:latin typeface="Arial"/>
              <a:cs typeface="Arial"/>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151" y="3148264"/>
            <a:ext cx="2101525"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329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3493" y="1837146"/>
            <a:ext cx="4374970" cy="1015663"/>
          </a:xfrm>
          <a:prstGeom prst="rect">
            <a:avLst/>
          </a:prstGeom>
          <a:noFill/>
        </p:spPr>
        <p:txBody>
          <a:bodyPr wrap="square" rtlCol="0">
            <a:spAutoFit/>
          </a:bodyPr>
          <a:lstStyle/>
          <a:p>
            <a:r>
              <a:rPr lang="en-US" sz="2400" dirty="0">
                <a:latin typeface="Arial"/>
                <a:cs typeface="Arial"/>
              </a:rPr>
              <a:t>Lessons Learned</a:t>
            </a:r>
          </a:p>
          <a:p>
            <a:pPr marL="285750" indent="-285750">
              <a:buFont typeface="Arial"/>
              <a:buChar char="•"/>
            </a:pPr>
            <a:r>
              <a:rPr lang="en-US" dirty="0">
                <a:solidFill>
                  <a:srgbClr val="FF0000"/>
                </a:solidFill>
                <a:latin typeface="Arial"/>
                <a:cs typeface="Arial"/>
              </a:rPr>
              <a:t>The diagnosis can be more complicated than expected</a:t>
            </a:r>
          </a:p>
        </p:txBody>
      </p:sp>
      <p:sp>
        <p:nvSpPr>
          <p:cNvPr id="3" name="Rectangle 2"/>
          <p:cNvSpPr/>
          <p:nvPr/>
        </p:nvSpPr>
        <p:spPr>
          <a:xfrm>
            <a:off x="742854" y="4695358"/>
            <a:ext cx="346841" cy="362607"/>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426603" y="3145818"/>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20336" y="3156831"/>
            <a:ext cx="346841" cy="3626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3"/>
            <a:endCxn id="4" idx="2"/>
          </p:cNvCxnSpPr>
          <p:nvPr/>
        </p:nvCxnSpPr>
        <p:spPr>
          <a:xfrm flipV="1">
            <a:off x="1167177" y="3335740"/>
            <a:ext cx="259425" cy="2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01277" y="3335288"/>
            <a:ext cx="1" cy="990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6273" y="4326175"/>
            <a:ext cx="715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24926" y="4326175"/>
            <a:ext cx="0" cy="372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427233" y="4664311"/>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10" idx="0"/>
          </p:cNvCxnSpPr>
          <p:nvPr/>
        </p:nvCxnSpPr>
        <p:spPr>
          <a:xfrm>
            <a:off x="1631554" y="4326175"/>
            <a:ext cx="631" cy="3381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151" y="3148264"/>
            <a:ext cx="2101525"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4"/>
          <a:stretch>
            <a:fillRect/>
          </a:stretch>
        </p:blipFill>
        <p:spPr>
          <a:xfrm>
            <a:off x="4868654" y="2322802"/>
            <a:ext cx="4147631" cy="1655639"/>
          </a:xfrm>
          <a:prstGeom prst="rect">
            <a:avLst/>
          </a:prstGeom>
        </p:spPr>
      </p:pic>
      <p:sp>
        <p:nvSpPr>
          <p:cNvPr id="21" name="TextBox 20"/>
          <p:cNvSpPr txBox="1"/>
          <p:nvPr/>
        </p:nvSpPr>
        <p:spPr>
          <a:xfrm>
            <a:off x="169348" y="5328366"/>
            <a:ext cx="5006660" cy="1384995"/>
          </a:xfrm>
          <a:prstGeom prst="rect">
            <a:avLst/>
          </a:prstGeom>
          <a:noFill/>
        </p:spPr>
        <p:txBody>
          <a:bodyPr wrap="square" rtlCol="0">
            <a:spAutoFit/>
          </a:bodyPr>
          <a:lstStyle/>
          <a:p>
            <a:r>
              <a:rPr lang="en-US" sz="1400" dirty="0">
                <a:latin typeface="Arial"/>
                <a:cs typeface="Arial"/>
              </a:rPr>
              <a:t>Findings</a:t>
            </a:r>
          </a:p>
          <a:p>
            <a:pPr marL="285750" indent="-285750">
              <a:buFont typeface="Arial"/>
              <a:buChar char="•"/>
            </a:pPr>
            <a:r>
              <a:rPr lang="en-US" sz="1400" dirty="0">
                <a:latin typeface="Arial"/>
                <a:cs typeface="Arial"/>
              </a:rPr>
              <a:t>35 y/o man with profound hearing loss and vision loss</a:t>
            </a:r>
          </a:p>
          <a:p>
            <a:pPr marL="285750" indent="-285750">
              <a:buFont typeface="Arial"/>
              <a:buChar char="•"/>
            </a:pPr>
            <a:r>
              <a:rPr lang="en-US" sz="1400" dirty="0">
                <a:latin typeface="Arial"/>
                <a:cs typeface="Arial"/>
              </a:rPr>
              <a:t>Normal developmental motor milestones</a:t>
            </a:r>
          </a:p>
          <a:p>
            <a:pPr marL="285750" indent="-285750">
              <a:buFont typeface="Arial"/>
              <a:buChar char="•"/>
            </a:pPr>
            <a:r>
              <a:rPr lang="en-US" sz="1400" dirty="0">
                <a:latin typeface="Arial"/>
                <a:cs typeface="Arial"/>
              </a:rPr>
              <a:t>Family history negative</a:t>
            </a:r>
          </a:p>
          <a:p>
            <a:r>
              <a:rPr lang="en-US" sz="1400" dirty="0">
                <a:solidFill>
                  <a:srgbClr val="FF0000"/>
                </a:solidFill>
                <a:latin typeface="Arial"/>
                <a:cs typeface="Arial"/>
              </a:rPr>
              <a:t>Given diagnosis of USHER Syndrome Type 1</a:t>
            </a:r>
          </a:p>
          <a:p>
            <a:pPr marL="285750" indent="-285750">
              <a:buFont typeface="Arial"/>
              <a:buChar char="•"/>
            </a:pPr>
            <a:endParaRPr lang="en-US" sz="1400" dirty="0">
              <a:latin typeface="Arial"/>
              <a:cs typeface="Arial"/>
            </a:endParaRPr>
          </a:p>
        </p:txBody>
      </p:sp>
      <p:sp>
        <p:nvSpPr>
          <p:cNvPr id="19" name="Rectangle 18"/>
          <p:cNvSpPr/>
          <p:nvPr/>
        </p:nvSpPr>
        <p:spPr>
          <a:xfrm>
            <a:off x="6657474" y="6047874"/>
            <a:ext cx="2374853" cy="810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865250" y="4061076"/>
            <a:ext cx="4151035" cy="2169825"/>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spcAft>
                <a:spcPts val="600"/>
              </a:spcAft>
            </a:pPr>
            <a:r>
              <a:rPr lang="en-US" sz="2000" b="1" i="1" dirty="0">
                <a:solidFill>
                  <a:prstClr val="black"/>
                </a:solidFill>
              </a:rPr>
              <a:t>Diagnosis</a:t>
            </a:r>
          </a:p>
          <a:p>
            <a:pPr marL="342900" indent="-342900">
              <a:spcAft>
                <a:spcPts val="600"/>
              </a:spcAft>
              <a:buFont typeface="Wingdings" panose="05000000000000000000" pitchFamily="2" charset="2"/>
              <a:buChar char="v"/>
            </a:pPr>
            <a:r>
              <a:rPr lang="en-US" dirty="0">
                <a:solidFill>
                  <a:prstClr val="black"/>
                </a:solidFill>
              </a:rPr>
              <a:t>Diagnosis NOT Usher Syndrome but NSHL and optic atrophy </a:t>
            </a:r>
          </a:p>
          <a:p>
            <a:pPr marL="800100" lvl="1" indent="-342900">
              <a:spcAft>
                <a:spcPts val="600"/>
              </a:spcAft>
              <a:buFont typeface="Wingdings" panose="05000000000000000000" pitchFamily="2" charset="2"/>
              <a:buChar char="v"/>
            </a:pPr>
            <a:r>
              <a:rPr lang="en-US" sz="1600" dirty="0">
                <a:solidFill>
                  <a:prstClr val="black"/>
                </a:solidFill>
              </a:rPr>
              <a:t>Hearing loss - DFNB4 caused by mutations in </a:t>
            </a:r>
            <a:r>
              <a:rPr lang="en-US" sz="1600" i="1" dirty="0">
                <a:solidFill>
                  <a:prstClr val="black"/>
                </a:solidFill>
              </a:rPr>
              <a:t>SLC26A4</a:t>
            </a:r>
            <a:endParaRPr lang="en-US" sz="1600" dirty="0">
              <a:solidFill>
                <a:prstClr val="black"/>
              </a:solidFill>
            </a:endParaRPr>
          </a:p>
          <a:p>
            <a:pPr marL="800100" lvl="1" indent="-342900">
              <a:spcAft>
                <a:spcPts val="600"/>
              </a:spcAft>
              <a:buFont typeface="Wingdings" panose="05000000000000000000" pitchFamily="2" charset="2"/>
              <a:buChar char="v"/>
            </a:pPr>
            <a:r>
              <a:rPr lang="en-US" sz="1600" dirty="0">
                <a:solidFill>
                  <a:prstClr val="black"/>
                </a:solidFill>
              </a:rPr>
              <a:t>Retinopathy</a:t>
            </a:r>
            <a:r>
              <a:rPr lang="en-US" sz="1600" i="1" dirty="0">
                <a:solidFill>
                  <a:prstClr val="black"/>
                </a:solidFill>
              </a:rPr>
              <a:t> - OPA1</a:t>
            </a:r>
            <a:r>
              <a:rPr lang="en-US" sz="1600" dirty="0">
                <a:solidFill>
                  <a:prstClr val="black"/>
                </a:solidFill>
              </a:rPr>
              <a:t>-related optic atrophy</a:t>
            </a:r>
          </a:p>
        </p:txBody>
      </p:sp>
    </p:spTree>
    <p:extLst>
      <p:ext uri="{BB962C8B-B14F-4D97-AF65-F5344CB8AC3E}">
        <p14:creationId xmlns:p14="http://schemas.microsoft.com/office/powerpoint/2010/main" val="787296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3493" y="1837146"/>
            <a:ext cx="5931054" cy="738664"/>
          </a:xfrm>
          <a:prstGeom prst="rect">
            <a:avLst/>
          </a:prstGeom>
          <a:noFill/>
        </p:spPr>
        <p:txBody>
          <a:bodyPr wrap="square" rtlCol="0">
            <a:spAutoFit/>
          </a:bodyPr>
          <a:lstStyle/>
          <a:p>
            <a:r>
              <a:rPr lang="en-US" sz="2400" dirty="0">
                <a:latin typeface="Arial"/>
                <a:cs typeface="Arial"/>
              </a:rPr>
              <a:t>Lessons Learned</a:t>
            </a:r>
          </a:p>
          <a:p>
            <a:pPr marL="285750" indent="-285750">
              <a:buFont typeface="Arial"/>
              <a:buChar char="•"/>
            </a:pPr>
            <a:r>
              <a:rPr lang="en-US" dirty="0">
                <a:latin typeface="Arial"/>
                <a:cs typeface="Arial"/>
              </a:rPr>
              <a:t>Genetic mutations can have a wide variety of effects </a:t>
            </a:r>
          </a:p>
        </p:txBody>
      </p:sp>
      <p:pic>
        <p:nvPicPr>
          <p:cNvPr id="16" name="Picture 15"/>
          <p:cNvPicPr>
            <a:picLocks noChangeAspect="1"/>
          </p:cNvPicPr>
          <p:nvPr/>
        </p:nvPicPr>
        <p:blipFill>
          <a:blip r:embed="rId3"/>
          <a:stretch>
            <a:fillRect/>
          </a:stretch>
        </p:blipFill>
        <p:spPr>
          <a:xfrm>
            <a:off x="1159044" y="2924732"/>
            <a:ext cx="6672400" cy="2838243"/>
          </a:xfrm>
          <a:prstGeom prst="rect">
            <a:avLst/>
          </a:prstGeom>
        </p:spPr>
      </p:pic>
      <p:sp>
        <p:nvSpPr>
          <p:cNvPr id="17" name="TextBox 16"/>
          <p:cNvSpPr txBox="1"/>
          <p:nvPr/>
        </p:nvSpPr>
        <p:spPr>
          <a:xfrm>
            <a:off x="168442" y="5905946"/>
            <a:ext cx="8839200" cy="784830"/>
          </a:xfrm>
          <a:prstGeom prst="rect">
            <a:avLst/>
          </a:prstGeom>
          <a:solidFill>
            <a:schemeClr val="accent1">
              <a:lumMod val="20000"/>
              <a:lumOff val="80000"/>
            </a:schemeClr>
          </a:solidFill>
        </p:spPr>
        <p:txBody>
          <a:bodyPr wrap="square" rtlCol="0">
            <a:spAutoFit/>
          </a:bodyPr>
          <a:lstStyle/>
          <a:p>
            <a:r>
              <a:rPr lang="en-US" sz="2000" b="1" i="1" dirty="0">
                <a:solidFill>
                  <a:prstClr val="black"/>
                </a:solidFill>
              </a:rPr>
              <a:t>What we thought</a:t>
            </a:r>
            <a:r>
              <a:rPr lang="en-US" sz="2000" dirty="0">
                <a:solidFill>
                  <a:prstClr val="black"/>
                </a:solidFill>
              </a:rPr>
              <a:t>: Mutations in </a:t>
            </a:r>
            <a:r>
              <a:rPr lang="en-US" sz="2000" i="1" dirty="0">
                <a:solidFill>
                  <a:prstClr val="black"/>
                </a:solidFill>
              </a:rPr>
              <a:t>COL11A1</a:t>
            </a:r>
            <a:r>
              <a:rPr lang="en-US" sz="2000" dirty="0">
                <a:solidFill>
                  <a:prstClr val="black"/>
                </a:solidFill>
              </a:rPr>
              <a:t> only cause Stickler &amp; Marshall Syndromes</a:t>
            </a:r>
          </a:p>
          <a:p>
            <a:pPr>
              <a:spcBef>
                <a:spcPts val="600"/>
              </a:spcBef>
            </a:pPr>
            <a:r>
              <a:rPr lang="en-US" sz="2000" b="1" i="1" dirty="0">
                <a:solidFill>
                  <a:schemeClr val="accent1">
                    <a:lumMod val="20000"/>
                    <a:lumOff val="80000"/>
                  </a:schemeClr>
                </a:solidFill>
              </a:rPr>
              <a:t>What we discovered</a:t>
            </a:r>
            <a:r>
              <a:rPr lang="en-US" sz="2000" dirty="0">
                <a:solidFill>
                  <a:schemeClr val="accent1">
                    <a:lumMod val="20000"/>
                    <a:lumOff val="80000"/>
                  </a:schemeClr>
                </a:solidFill>
              </a:rPr>
              <a:t>:  Mutations in </a:t>
            </a:r>
            <a:r>
              <a:rPr lang="en-US" sz="2000" i="1" dirty="0">
                <a:solidFill>
                  <a:schemeClr val="accent1">
                    <a:lumMod val="20000"/>
                    <a:lumOff val="80000"/>
                  </a:schemeClr>
                </a:solidFill>
              </a:rPr>
              <a:t>COL11A1</a:t>
            </a:r>
            <a:r>
              <a:rPr lang="en-US" sz="2000" dirty="0">
                <a:solidFill>
                  <a:schemeClr val="accent1">
                    <a:lumMod val="20000"/>
                    <a:lumOff val="80000"/>
                  </a:schemeClr>
                </a:solidFill>
              </a:rPr>
              <a:t> also cause ADNSHL</a:t>
            </a:r>
          </a:p>
        </p:txBody>
      </p:sp>
      <p:sp>
        <p:nvSpPr>
          <p:cNvPr id="18" name="TextBox 17"/>
          <p:cNvSpPr txBox="1"/>
          <p:nvPr/>
        </p:nvSpPr>
        <p:spPr>
          <a:xfrm>
            <a:off x="6568130" y="2941358"/>
            <a:ext cx="2286000" cy="369332"/>
          </a:xfrm>
          <a:prstGeom prst="rect">
            <a:avLst/>
          </a:prstGeom>
          <a:noFill/>
          <a:ln>
            <a:solidFill>
              <a:schemeClr val="tx1"/>
            </a:solidFill>
          </a:ln>
        </p:spPr>
        <p:txBody>
          <a:bodyPr wrap="square" rtlCol="0">
            <a:spAutoFit/>
          </a:bodyPr>
          <a:lstStyle/>
          <a:p>
            <a:r>
              <a:rPr lang="en-US" b="1" i="1" dirty="0">
                <a:solidFill>
                  <a:prstClr val="black"/>
                </a:solidFill>
              </a:rPr>
              <a:t>COL11A1:</a:t>
            </a:r>
            <a:r>
              <a:rPr lang="en-US" b="1" dirty="0">
                <a:solidFill>
                  <a:prstClr val="black"/>
                </a:solidFill>
              </a:rPr>
              <a:t> c.652-2 A&gt;</a:t>
            </a:r>
            <a:r>
              <a:rPr lang="en-US" b="1" dirty="0">
                <a:solidFill>
                  <a:srgbClr val="FF0000"/>
                </a:solidFill>
              </a:rPr>
              <a:t>C</a:t>
            </a:r>
          </a:p>
        </p:txBody>
      </p:sp>
    </p:spTree>
    <p:extLst>
      <p:ext uri="{BB962C8B-B14F-4D97-AF65-F5344CB8AC3E}">
        <p14:creationId xmlns:p14="http://schemas.microsoft.com/office/powerpoint/2010/main" val="1561645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3493" y="1837146"/>
            <a:ext cx="7070044" cy="738664"/>
          </a:xfrm>
          <a:prstGeom prst="rect">
            <a:avLst/>
          </a:prstGeom>
          <a:noFill/>
        </p:spPr>
        <p:txBody>
          <a:bodyPr wrap="square" rtlCol="0">
            <a:spAutoFit/>
          </a:bodyPr>
          <a:lstStyle/>
          <a:p>
            <a:r>
              <a:rPr lang="en-US" sz="2400" dirty="0">
                <a:latin typeface="Arial"/>
                <a:cs typeface="Arial"/>
              </a:rPr>
              <a:t>Lessons Learned</a:t>
            </a:r>
          </a:p>
          <a:p>
            <a:pPr marL="285750" indent="-285750">
              <a:buFont typeface="Arial"/>
              <a:buChar char="•"/>
            </a:pPr>
            <a:r>
              <a:rPr lang="en-US" dirty="0">
                <a:solidFill>
                  <a:srgbClr val="FF0000"/>
                </a:solidFill>
                <a:latin typeface="Arial"/>
                <a:cs typeface="Arial"/>
              </a:rPr>
              <a:t>Comprehensive genetic testing allows for phenotypic refinement</a:t>
            </a:r>
          </a:p>
        </p:txBody>
      </p:sp>
      <p:pic>
        <p:nvPicPr>
          <p:cNvPr id="16" name="Picture 15"/>
          <p:cNvPicPr>
            <a:picLocks noChangeAspect="1"/>
          </p:cNvPicPr>
          <p:nvPr/>
        </p:nvPicPr>
        <p:blipFill>
          <a:blip r:embed="rId3"/>
          <a:stretch>
            <a:fillRect/>
          </a:stretch>
        </p:blipFill>
        <p:spPr>
          <a:xfrm>
            <a:off x="1159044" y="2924732"/>
            <a:ext cx="6672400" cy="2838243"/>
          </a:xfrm>
          <a:prstGeom prst="rect">
            <a:avLst/>
          </a:prstGeom>
        </p:spPr>
      </p:pic>
      <p:sp>
        <p:nvSpPr>
          <p:cNvPr id="17" name="TextBox 16"/>
          <p:cNvSpPr txBox="1"/>
          <p:nvPr/>
        </p:nvSpPr>
        <p:spPr>
          <a:xfrm>
            <a:off x="168442" y="5905946"/>
            <a:ext cx="8839200" cy="784830"/>
          </a:xfrm>
          <a:prstGeom prst="rect">
            <a:avLst/>
          </a:prstGeom>
          <a:solidFill>
            <a:schemeClr val="accent1">
              <a:lumMod val="20000"/>
              <a:lumOff val="80000"/>
            </a:schemeClr>
          </a:solidFill>
        </p:spPr>
        <p:txBody>
          <a:bodyPr wrap="square" rtlCol="0">
            <a:spAutoFit/>
          </a:bodyPr>
          <a:lstStyle/>
          <a:p>
            <a:r>
              <a:rPr lang="en-US" sz="2000" b="1" i="1" dirty="0">
                <a:solidFill>
                  <a:prstClr val="black"/>
                </a:solidFill>
              </a:rPr>
              <a:t>What we thought</a:t>
            </a:r>
            <a:r>
              <a:rPr lang="en-US" sz="2000" dirty="0">
                <a:solidFill>
                  <a:prstClr val="black"/>
                </a:solidFill>
              </a:rPr>
              <a:t>: Mutations in </a:t>
            </a:r>
            <a:r>
              <a:rPr lang="en-US" sz="2000" i="1" dirty="0">
                <a:solidFill>
                  <a:prstClr val="black"/>
                </a:solidFill>
              </a:rPr>
              <a:t>COL11A1</a:t>
            </a:r>
            <a:r>
              <a:rPr lang="en-US" sz="2000" dirty="0">
                <a:solidFill>
                  <a:prstClr val="black"/>
                </a:solidFill>
              </a:rPr>
              <a:t> only cause Stickler &amp; Marshall Syndromes</a:t>
            </a:r>
          </a:p>
          <a:p>
            <a:pPr>
              <a:spcBef>
                <a:spcPts val="600"/>
              </a:spcBef>
            </a:pPr>
            <a:r>
              <a:rPr lang="en-US" sz="2000" b="1" i="1" dirty="0">
                <a:solidFill>
                  <a:prstClr val="black"/>
                </a:solidFill>
              </a:rPr>
              <a:t>What we discovered</a:t>
            </a:r>
            <a:r>
              <a:rPr lang="en-US" sz="2000" dirty="0">
                <a:solidFill>
                  <a:prstClr val="black"/>
                </a:solidFill>
              </a:rPr>
              <a:t>:  </a:t>
            </a:r>
            <a:r>
              <a:rPr lang="en-US" sz="2000" dirty="0">
                <a:solidFill>
                  <a:srgbClr val="FF0000"/>
                </a:solidFill>
              </a:rPr>
              <a:t>Mutations in </a:t>
            </a:r>
            <a:r>
              <a:rPr lang="en-US" sz="2000" i="1" dirty="0">
                <a:solidFill>
                  <a:srgbClr val="FF0000"/>
                </a:solidFill>
              </a:rPr>
              <a:t>COL11A1</a:t>
            </a:r>
            <a:r>
              <a:rPr lang="en-US" sz="2000" dirty="0">
                <a:solidFill>
                  <a:srgbClr val="FF0000"/>
                </a:solidFill>
              </a:rPr>
              <a:t> also cause ADNSHL</a:t>
            </a:r>
          </a:p>
        </p:txBody>
      </p:sp>
      <p:sp>
        <p:nvSpPr>
          <p:cNvPr id="18" name="TextBox 17"/>
          <p:cNvSpPr txBox="1"/>
          <p:nvPr/>
        </p:nvSpPr>
        <p:spPr>
          <a:xfrm>
            <a:off x="6568130" y="2941358"/>
            <a:ext cx="2286000" cy="369332"/>
          </a:xfrm>
          <a:prstGeom prst="rect">
            <a:avLst/>
          </a:prstGeom>
          <a:noFill/>
          <a:ln>
            <a:solidFill>
              <a:schemeClr val="tx1"/>
            </a:solidFill>
          </a:ln>
        </p:spPr>
        <p:txBody>
          <a:bodyPr wrap="square" rtlCol="0">
            <a:spAutoFit/>
          </a:bodyPr>
          <a:lstStyle/>
          <a:p>
            <a:r>
              <a:rPr lang="en-US" b="1" i="1" dirty="0">
                <a:solidFill>
                  <a:prstClr val="black"/>
                </a:solidFill>
              </a:rPr>
              <a:t>COL11A1:</a:t>
            </a:r>
            <a:r>
              <a:rPr lang="en-US" b="1" dirty="0">
                <a:solidFill>
                  <a:prstClr val="black"/>
                </a:solidFill>
              </a:rPr>
              <a:t> c.652-2 A&gt;</a:t>
            </a:r>
            <a:r>
              <a:rPr lang="en-US" b="1" dirty="0">
                <a:solidFill>
                  <a:srgbClr val="FF0000"/>
                </a:solidFill>
              </a:rPr>
              <a:t>C</a:t>
            </a:r>
          </a:p>
        </p:txBody>
      </p:sp>
    </p:spTree>
    <p:extLst>
      <p:ext uri="{BB962C8B-B14F-4D97-AF65-F5344CB8AC3E}">
        <p14:creationId xmlns:p14="http://schemas.microsoft.com/office/powerpoint/2010/main" val="406925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3492" y="1837146"/>
            <a:ext cx="8562617" cy="1015663"/>
          </a:xfrm>
          <a:prstGeom prst="rect">
            <a:avLst/>
          </a:prstGeom>
          <a:noFill/>
        </p:spPr>
        <p:txBody>
          <a:bodyPr wrap="square" rtlCol="0">
            <a:spAutoFit/>
          </a:bodyPr>
          <a:lstStyle/>
          <a:p>
            <a:r>
              <a:rPr lang="en-US" sz="2400" dirty="0">
                <a:latin typeface="Arial"/>
                <a:cs typeface="Arial"/>
              </a:rPr>
              <a:t>Lessons Learned</a:t>
            </a:r>
          </a:p>
          <a:p>
            <a:pPr marL="285750" indent="-285750">
              <a:buFont typeface="Arial"/>
              <a:buChar char="•"/>
            </a:pPr>
            <a:r>
              <a:rPr lang="en-US" dirty="0">
                <a:solidFill>
                  <a:srgbClr val="FF0000"/>
                </a:solidFill>
                <a:latin typeface="Arial"/>
                <a:cs typeface="Arial"/>
              </a:rPr>
              <a:t>Comprehensive genetic testing allows for phenotypic refinement</a:t>
            </a:r>
          </a:p>
          <a:p>
            <a:pPr marL="285750" indent="-285750">
              <a:buFont typeface="Arial"/>
              <a:buChar char="•"/>
            </a:pPr>
            <a:r>
              <a:rPr lang="en-US" dirty="0">
                <a:solidFill>
                  <a:srgbClr val="FF0000"/>
                </a:solidFill>
                <a:latin typeface="Arial"/>
                <a:cs typeface="Arial"/>
              </a:rPr>
              <a:t>Phenotypic refinement can make a huge difference in healthcare planning </a:t>
            </a:r>
          </a:p>
        </p:txBody>
      </p:sp>
      <p:sp>
        <p:nvSpPr>
          <p:cNvPr id="17" name="TextBox 16"/>
          <p:cNvSpPr txBox="1"/>
          <p:nvPr/>
        </p:nvSpPr>
        <p:spPr>
          <a:xfrm>
            <a:off x="168442" y="5905946"/>
            <a:ext cx="8839200" cy="784830"/>
          </a:xfrm>
          <a:prstGeom prst="rect">
            <a:avLst/>
          </a:prstGeom>
          <a:solidFill>
            <a:schemeClr val="accent1">
              <a:lumMod val="20000"/>
              <a:lumOff val="80000"/>
            </a:schemeClr>
          </a:solidFill>
        </p:spPr>
        <p:txBody>
          <a:bodyPr wrap="square" rtlCol="0">
            <a:spAutoFit/>
          </a:bodyPr>
          <a:lstStyle/>
          <a:p>
            <a:r>
              <a:rPr lang="en-US" sz="2000" b="1" i="1" dirty="0">
                <a:solidFill>
                  <a:prstClr val="black"/>
                </a:solidFill>
              </a:rPr>
              <a:t>What we thought</a:t>
            </a:r>
            <a:r>
              <a:rPr lang="en-US" sz="2000" dirty="0">
                <a:solidFill>
                  <a:prstClr val="black"/>
                </a:solidFill>
              </a:rPr>
              <a:t>: Mutations in </a:t>
            </a:r>
            <a:r>
              <a:rPr lang="en-US" sz="2000" i="1" dirty="0">
                <a:solidFill>
                  <a:prstClr val="black"/>
                </a:solidFill>
              </a:rPr>
              <a:t>CIB2 </a:t>
            </a:r>
            <a:r>
              <a:rPr lang="en-US" sz="2000" dirty="0">
                <a:solidFill>
                  <a:prstClr val="black"/>
                </a:solidFill>
              </a:rPr>
              <a:t>cause USH1J</a:t>
            </a:r>
          </a:p>
          <a:p>
            <a:pPr>
              <a:spcBef>
                <a:spcPts val="600"/>
              </a:spcBef>
            </a:pPr>
            <a:r>
              <a:rPr lang="en-US" sz="2000" b="1" i="1" dirty="0">
                <a:solidFill>
                  <a:prstClr val="black"/>
                </a:solidFill>
              </a:rPr>
              <a:t>What we discovered</a:t>
            </a:r>
            <a:r>
              <a:rPr lang="en-US" sz="2000" dirty="0">
                <a:solidFill>
                  <a:prstClr val="black"/>
                </a:solidFill>
              </a:rPr>
              <a:t>:  </a:t>
            </a:r>
            <a:r>
              <a:rPr lang="en-US" sz="2000" dirty="0">
                <a:solidFill>
                  <a:srgbClr val="FF0000"/>
                </a:solidFill>
              </a:rPr>
              <a:t>Mutations in </a:t>
            </a:r>
            <a:r>
              <a:rPr lang="en-US" sz="2000" i="1" dirty="0">
                <a:solidFill>
                  <a:srgbClr val="FF0000"/>
                </a:solidFill>
              </a:rPr>
              <a:t>CIB2</a:t>
            </a:r>
            <a:r>
              <a:rPr lang="en-US" sz="2000" dirty="0">
                <a:solidFill>
                  <a:srgbClr val="FF0000"/>
                </a:solidFill>
              </a:rPr>
              <a:t> cause ARNSHL and not USH1J</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07" y="3069549"/>
            <a:ext cx="7955347" cy="257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922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3492" y="1837146"/>
            <a:ext cx="8449665" cy="738664"/>
          </a:xfrm>
          <a:prstGeom prst="rect">
            <a:avLst/>
          </a:prstGeom>
          <a:noFill/>
        </p:spPr>
        <p:txBody>
          <a:bodyPr wrap="square" rtlCol="0">
            <a:spAutoFit/>
          </a:bodyPr>
          <a:lstStyle/>
          <a:p>
            <a:r>
              <a:rPr lang="en-US" sz="2400" dirty="0">
                <a:latin typeface="Arial"/>
                <a:cs typeface="Arial"/>
              </a:rPr>
              <a:t>Conclusions</a:t>
            </a:r>
          </a:p>
          <a:p>
            <a:pPr marL="285750" indent="-285750">
              <a:buFont typeface="Arial"/>
              <a:buChar char="•"/>
            </a:pPr>
            <a:r>
              <a:rPr lang="en-US" dirty="0">
                <a:latin typeface="Arial"/>
                <a:cs typeface="Arial"/>
              </a:rPr>
              <a:t>A large number of genes cause hearing loss</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011" y="2844231"/>
            <a:ext cx="5341438" cy="300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42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24711" y="2159877"/>
            <a:ext cx="8777403" cy="4401205"/>
          </a:xfrm>
          <a:prstGeom prst="rect">
            <a:avLst/>
          </a:prstGeom>
          <a:noFill/>
        </p:spPr>
        <p:txBody>
          <a:bodyPr wrap="square" rtlCol="0">
            <a:spAutoFit/>
          </a:bodyPr>
          <a:lstStyle/>
          <a:p>
            <a:r>
              <a:rPr lang="en-US" sz="2800" dirty="0"/>
              <a:t>Hearing loss can run in families. When it does, that’s important to know and understand.  My laboratory studies the genetics of hearing loss. Using advanced methods such as genome sequencing, we find the specific genetic errors that lead to familial hearing loss. To date we’ve identified many varieties of familial hearing loss. In the future, we hope that a detailed understanding of the genetics of hearing loss will lead to novel ways to prevent and treat hearing loss.</a:t>
            </a:r>
          </a:p>
          <a:p>
            <a:endParaRPr lang="en-US" sz="2800" dirty="0"/>
          </a:p>
        </p:txBody>
      </p:sp>
    </p:spTree>
    <p:extLst>
      <p:ext uri="{BB962C8B-B14F-4D97-AF65-F5344CB8AC3E}">
        <p14:creationId xmlns:p14="http://schemas.microsoft.com/office/powerpoint/2010/main" val="1503482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3492" y="1837146"/>
            <a:ext cx="8449665" cy="1015663"/>
          </a:xfrm>
          <a:prstGeom prst="rect">
            <a:avLst/>
          </a:prstGeom>
          <a:noFill/>
        </p:spPr>
        <p:txBody>
          <a:bodyPr wrap="square" rtlCol="0">
            <a:spAutoFit/>
          </a:bodyPr>
          <a:lstStyle/>
          <a:p>
            <a:r>
              <a:rPr lang="en-US" sz="2400" dirty="0">
                <a:latin typeface="Arial"/>
                <a:cs typeface="Arial"/>
              </a:rPr>
              <a:t>Conclusions</a:t>
            </a:r>
          </a:p>
          <a:p>
            <a:pPr marL="285750" indent="-285750">
              <a:buFont typeface="Arial"/>
              <a:buChar char="•"/>
            </a:pPr>
            <a:r>
              <a:rPr lang="en-US" dirty="0">
                <a:latin typeface="Arial"/>
                <a:cs typeface="Arial"/>
              </a:rPr>
              <a:t>A large number of genes cause hearing loss</a:t>
            </a:r>
          </a:p>
          <a:p>
            <a:pPr marL="285750" indent="-285750">
              <a:buFont typeface="Arial"/>
              <a:buChar char="•"/>
            </a:pPr>
            <a:r>
              <a:rPr lang="en-US" dirty="0">
                <a:latin typeface="Arial"/>
                <a:cs typeface="Arial"/>
              </a:rPr>
              <a:t>All genes can be tested for genetic variations simultaneously</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584" y="3172328"/>
            <a:ext cx="5391396" cy="28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885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3492" y="1837146"/>
            <a:ext cx="8658213" cy="1292662"/>
          </a:xfrm>
          <a:prstGeom prst="rect">
            <a:avLst/>
          </a:prstGeom>
          <a:noFill/>
        </p:spPr>
        <p:txBody>
          <a:bodyPr wrap="square" rtlCol="0">
            <a:spAutoFit/>
          </a:bodyPr>
          <a:lstStyle/>
          <a:p>
            <a:r>
              <a:rPr lang="en-US" sz="2400" dirty="0">
                <a:latin typeface="Arial"/>
                <a:cs typeface="Arial"/>
              </a:rPr>
              <a:t>Conclusions</a:t>
            </a:r>
          </a:p>
          <a:p>
            <a:pPr marL="285750" indent="-285750">
              <a:buFont typeface="Arial"/>
              <a:buChar char="•"/>
            </a:pPr>
            <a:r>
              <a:rPr lang="en-US" dirty="0">
                <a:latin typeface="Arial"/>
                <a:cs typeface="Arial"/>
              </a:rPr>
              <a:t>A large number of genes cause hearing loss</a:t>
            </a:r>
          </a:p>
          <a:p>
            <a:pPr marL="285750" indent="-285750">
              <a:buFont typeface="Arial"/>
              <a:buChar char="•"/>
            </a:pPr>
            <a:r>
              <a:rPr lang="en-US" dirty="0">
                <a:latin typeface="Arial"/>
                <a:cs typeface="Arial"/>
              </a:rPr>
              <a:t>All genes can be tested for genetic variations simultaneously</a:t>
            </a:r>
          </a:p>
          <a:p>
            <a:pPr marL="285750" indent="-285750">
              <a:buFont typeface="Arial"/>
              <a:buChar char="•"/>
            </a:pPr>
            <a:r>
              <a:rPr lang="en-US" dirty="0">
                <a:latin typeface="Arial"/>
                <a:cs typeface="Arial"/>
              </a:rPr>
              <a:t>Detailed studies of many families are refining our understanding of hearing loss</a:t>
            </a:r>
          </a:p>
        </p:txBody>
      </p:sp>
      <p:pic>
        <p:nvPicPr>
          <p:cNvPr id="5" name="Picture 4"/>
          <p:cNvPicPr>
            <a:picLocks noChangeAspect="1"/>
          </p:cNvPicPr>
          <p:nvPr/>
        </p:nvPicPr>
        <p:blipFill rotWithShape="1">
          <a:blip r:embed="rId2"/>
          <a:srcRect r="742"/>
          <a:stretch/>
        </p:blipFill>
        <p:spPr>
          <a:xfrm>
            <a:off x="1280642" y="3364832"/>
            <a:ext cx="7061256" cy="3290634"/>
          </a:xfrm>
          <a:prstGeom prst="rect">
            <a:avLst/>
          </a:prstGeom>
        </p:spPr>
      </p:pic>
    </p:spTree>
    <p:extLst>
      <p:ext uri="{BB962C8B-B14F-4D97-AF65-F5344CB8AC3E}">
        <p14:creationId xmlns:p14="http://schemas.microsoft.com/office/powerpoint/2010/main" val="161236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3492" y="1837146"/>
            <a:ext cx="8658213" cy="1846659"/>
          </a:xfrm>
          <a:prstGeom prst="rect">
            <a:avLst/>
          </a:prstGeom>
          <a:noFill/>
        </p:spPr>
        <p:txBody>
          <a:bodyPr wrap="square" rtlCol="0">
            <a:spAutoFit/>
          </a:bodyPr>
          <a:lstStyle/>
          <a:p>
            <a:r>
              <a:rPr lang="en-US" sz="2400" dirty="0">
                <a:latin typeface="Arial"/>
                <a:cs typeface="Arial"/>
              </a:rPr>
              <a:t>Conclusions</a:t>
            </a:r>
          </a:p>
          <a:p>
            <a:pPr marL="285750" indent="-285750">
              <a:buFont typeface="Arial"/>
              <a:buChar char="•"/>
            </a:pPr>
            <a:r>
              <a:rPr lang="en-US" dirty="0">
                <a:latin typeface="Arial"/>
                <a:cs typeface="Arial"/>
              </a:rPr>
              <a:t>A large number of genes cause hearing loss</a:t>
            </a:r>
          </a:p>
          <a:p>
            <a:pPr marL="285750" indent="-285750">
              <a:buFont typeface="Arial"/>
              <a:buChar char="•"/>
            </a:pPr>
            <a:r>
              <a:rPr lang="en-US" dirty="0">
                <a:latin typeface="Arial"/>
                <a:cs typeface="Arial"/>
              </a:rPr>
              <a:t>All genes can be tested for genetic variations simultaneously</a:t>
            </a:r>
          </a:p>
          <a:p>
            <a:pPr marL="285750" indent="-285750">
              <a:buFont typeface="Arial"/>
              <a:buChar char="•"/>
            </a:pPr>
            <a:r>
              <a:rPr lang="en-US" dirty="0">
                <a:latin typeface="Arial"/>
                <a:cs typeface="Arial"/>
              </a:rPr>
              <a:t>Detailed studies of many families are refining our understanding of hearing loss</a:t>
            </a:r>
          </a:p>
          <a:p>
            <a:pPr marL="285750" indent="-285750">
              <a:buFont typeface="Arial"/>
              <a:buChar char="•"/>
            </a:pPr>
            <a:r>
              <a:rPr lang="en-US" dirty="0">
                <a:latin typeface="Arial"/>
                <a:cs typeface="Arial"/>
              </a:rPr>
              <a:t>New knowledge is improving hearing healthcare today and will be the foundation for the development of novel strategies to improve hearing health tomorrow </a:t>
            </a:r>
          </a:p>
        </p:txBody>
      </p:sp>
      <p:pic>
        <p:nvPicPr>
          <p:cNvPr id="10" name="Picture 9"/>
          <p:cNvPicPr>
            <a:picLocks noChangeAspect="1"/>
          </p:cNvPicPr>
          <p:nvPr/>
        </p:nvPicPr>
        <p:blipFill>
          <a:blip r:embed="rId3"/>
          <a:stretch>
            <a:fillRect/>
          </a:stretch>
        </p:blipFill>
        <p:spPr>
          <a:xfrm>
            <a:off x="2343155" y="4007517"/>
            <a:ext cx="4476077" cy="2248903"/>
          </a:xfrm>
          <a:prstGeom prst="rect">
            <a:avLst/>
          </a:prstGeom>
        </p:spPr>
      </p:pic>
    </p:spTree>
    <p:extLst>
      <p:ext uri="{BB962C8B-B14F-4D97-AF65-F5344CB8AC3E}">
        <p14:creationId xmlns:p14="http://schemas.microsoft.com/office/powerpoint/2010/main" val="1754489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473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4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07161" y="3117816"/>
            <a:ext cx="8787290" cy="3307527"/>
            <a:chOff x="207160" y="1884631"/>
            <a:chExt cx="8787290" cy="3307527"/>
          </a:xfrm>
        </p:grpSpPr>
        <p:sp>
          <p:nvSpPr>
            <p:cNvPr id="8" name="Right Triangle 7"/>
            <p:cNvSpPr/>
            <p:nvPr/>
          </p:nvSpPr>
          <p:spPr>
            <a:xfrm flipH="1">
              <a:off x="534548" y="3524387"/>
              <a:ext cx="8152252" cy="1208242"/>
            </a:xfrm>
            <a:prstGeom prst="rtTriangl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207160" y="3001257"/>
              <a:ext cx="1345240" cy="1669727"/>
              <a:chOff x="350744" y="2731722"/>
              <a:chExt cx="1345240" cy="1669727"/>
            </a:xfrm>
          </p:grpSpPr>
          <p:cxnSp>
            <p:nvCxnSpPr>
              <p:cNvPr id="33" name="Straight Connector 32"/>
              <p:cNvCxnSpPr/>
              <p:nvPr/>
            </p:nvCxnSpPr>
            <p:spPr>
              <a:xfrm flipV="1">
                <a:off x="1023364" y="3316498"/>
                <a:ext cx="0" cy="108495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50744" y="2731722"/>
                <a:ext cx="1345240" cy="584775"/>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none" rtlCol="0">
                <a:spAutoFit/>
              </a:bodyPr>
              <a:lstStyle/>
              <a:p>
                <a:pPr algn="ctr"/>
                <a:r>
                  <a:rPr lang="en-US" sz="1600" dirty="0">
                    <a:latin typeface="Arial"/>
                    <a:cs typeface="Arial"/>
                  </a:rPr>
                  <a:t>Thalassemia</a:t>
                </a:r>
              </a:p>
              <a:p>
                <a:pPr algn="ctr"/>
                <a:r>
                  <a:rPr lang="en-US" sz="1600" dirty="0">
                    <a:latin typeface="Arial"/>
                    <a:cs typeface="Arial"/>
                  </a:rPr>
                  <a:t>1/25,000</a:t>
                </a:r>
              </a:p>
            </p:txBody>
          </p:sp>
        </p:grpSp>
        <p:grpSp>
          <p:nvGrpSpPr>
            <p:cNvPr id="10" name="Group 9"/>
            <p:cNvGrpSpPr/>
            <p:nvPr/>
          </p:nvGrpSpPr>
          <p:grpSpPr>
            <a:xfrm>
              <a:off x="1638047" y="2812814"/>
              <a:ext cx="982961" cy="1669727"/>
              <a:chOff x="531882" y="2731722"/>
              <a:chExt cx="982961" cy="1669727"/>
            </a:xfrm>
          </p:grpSpPr>
          <p:cxnSp>
            <p:nvCxnSpPr>
              <p:cNvPr id="31" name="Straight Connector 30"/>
              <p:cNvCxnSpPr/>
              <p:nvPr/>
            </p:nvCxnSpPr>
            <p:spPr>
              <a:xfrm flipV="1">
                <a:off x="1023364" y="3316498"/>
                <a:ext cx="0" cy="108495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31882" y="2731722"/>
                <a:ext cx="982961" cy="584775"/>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none" rtlCol="0">
                <a:spAutoFit/>
              </a:bodyPr>
              <a:lstStyle/>
              <a:p>
                <a:pPr algn="ctr"/>
                <a:r>
                  <a:rPr lang="en-US" sz="1600" dirty="0">
                    <a:latin typeface="Arial"/>
                    <a:cs typeface="Arial"/>
                  </a:rPr>
                  <a:t>PKU</a:t>
                </a:r>
              </a:p>
              <a:p>
                <a:pPr algn="ctr"/>
                <a:r>
                  <a:rPr lang="en-US" sz="1600" dirty="0">
                    <a:latin typeface="Arial"/>
                    <a:cs typeface="Arial"/>
                  </a:rPr>
                  <a:t>1/10,000</a:t>
                </a:r>
              </a:p>
            </p:txBody>
          </p:sp>
        </p:grpSp>
        <p:grpSp>
          <p:nvGrpSpPr>
            <p:cNvPr id="14" name="Group 13"/>
            <p:cNvGrpSpPr/>
            <p:nvPr/>
          </p:nvGrpSpPr>
          <p:grpSpPr>
            <a:xfrm>
              <a:off x="2693585" y="2686016"/>
              <a:ext cx="869149" cy="1669727"/>
              <a:chOff x="588790" y="2731722"/>
              <a:chExt cx="869149" cy="1669727"/>
            </a:xfrm>
          </p:grpSpPr>
          <p:cxnSp>
            <p:nvCxnSpPr>
              <p:cNvPr id="29" name="Straight Connector 28"/>
              <p:cNvCxnSpPr/>
              <p:nvPr/>
            </p:nvCxnSpPr>
            <p:spPr>
              <a:xfrm flipV="1">
                <a:off x="1023364" y="3316498"/>
                <a:ext cx="0" cy="108495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88790" y="2731722"/>
                <a:ext cx="869149" cy="584775"/>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none" rtlCol="0">
                <a:spAutoFit/>
              </a:bodyPr>
              <a:lstStyle/>
              <a:p>
                <a:pPr algn="ctr"/>
                <a:r>
                  <a:rPr lang="en-US" sz="1600" dirty="0">
                    <a:latin typeface="Arial"/>
                    <a:cs typeface="Arial"/>
                  </a:rPr>
                  <a:t>DMD</a:t>
                </a:r>
              </a:p>
              <a:p>
                <a:pPr algn="ctr"/>
                <a:r>
                  <a:rPr lang="en-US" sz="1600" dirty="0">
                    <a:latin typeface="Arial"/>
                    <a:cs typeface="Arial"/>
                  </a:rPr>
                  <a:t>1/3,500</a:t>
                </a:r>
              </a:p>
            </p:txBody>
          </p:sp>
        </p:grpSp>
        <p:grpSp>
          <p:nvGrpSpPr>
            <p:cNvPr id="16" name="Group 15"/>
            <p:cNvGrpSpPr/>
            <p:nvPr/>
          </p:nvGrpSpPr>
          <p:grpSpPr>
            <a:xfrm>
              <a:off x="3617573" y="2522231"/>
              <a:ext cx="1138453" cy="1669727"/>
              <a:chOff x="454140" y="2731722"/>
              <a:chExt cx="1138453" cy="1669727"/>
            </a:xfrm>
          </p:grpSpPr>
          <p:cxnSp>
            <p:nvCxnSpPr>
              <p:cNvPr id="27" name="Straight Connector 26"/>
              <p:cNvCxnSpPr/>
              <p:nvPr/>
            </p:nvCxnSpPr>
            <p:spPr>
              <a:xfrm flipV="1">
                <a:off x="1023364" y="3316498"/>
                <a:ext cx="0" cy="108495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54140" y="2731722"/>
                <a:ext cx="1138453" cy="584775"/>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none" rtlCol="0">
                <a:spAutoFit/>
              </a:bodyPr>
              <a:lstStyle/>
              <a:p>
                <a:pPr algn="ctr"/>
                <a:r>
                  <a:rPr lang="en-US" sz="1600" dirty="0">
                    <a:latin typeface="Arial"/>
                    <a:cs typeface="Arial"/>
                  </a:rPr>
                  <a:t>Sickle Cell</a:t>
                </a:r>
              </a:p>
              <a:p>
                <a:pPr algn="ctr"/>
                <a:r>
                  <a:rPr lang="en-US" sz="1600" dirty="0">
                    <a:latin typeface="Arial"/>
                    <a:cs typeface="Arial"/>
                  </a:rPr>
                  <a:t>1/3,000</a:t>
                </a:r>
              </a:p>
            </p:txBody>
          </p:sp>
        </p:grpSp>
        <p:grpSp>
          <p:nvGrpSpPr>
            <p:cNvPr id="17" name="Group 16"/>
            <p:cNvGrpSpPr/>
            <p:nvPr/>
          </p:nvGrpSpPr>
          <p:grpSpPr>
            <a:xfrm>
              <a:off x="4809614" y="2326670"/>
              <a:ext cx="1253869" cy="1669727"/>
              <a:chOff x="396433" y="2731722"/>
              <a:chExt cx="1253869" cy="1669727"/>
            </a:xfrm>
          </p:grpSpPr>
          <p:cxnSp>
            <p:nvCxnSpPr>
              <p:cNvPr id="25" name="Straight Connector 24"/>
              <p:cNvCxnSpPr/>
              <p:nvPr/>
            </p:nvCxnSpPr>
            <p:spPr>
              <a:xfrm flipV="1">
                <a:off x="1023364" y="3316498"/>
                <a:ext cx="0" cy="108495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96433" y="2731722"/>
                <a:ext cx="1253869" cy="584775"/>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none" rtlCol="0">
                <a:spAutoFit/>
              </a:bodyPr>
              <a:lstStyle/>
              <a:p>
                <a:pPr algn="ctr"/>
                <a:r>
                  <a:rPr lang="en-US" sz="1600" dirty="0" err="1">
                    <a:latin typeface="Arial"/>
                    <a:cs typeface="Arial"/>
                  </a:rPr>
                  <a:t>Spina</a:t>
                </a:r>
                <a:r>
                  <a:rPr lang="en-US" sz="1600" dirty="0">
                    <a:latin typeface="Arial"/>
                    <a:cs typeface="Arial"/>
                  </a:rPr>
                  <a:t> bifida</a:t>
                </a:r>
              </a:p>
              <a:p>
                <a:pPr algn="ctr"/>
                <a:r>
                  <a:rPr lang="en-US" sz="1600" dirty="0">
                    <a:latin typeface="Arial"/>
                    <a:cs typeface="Arial"/>
                  </a:rPr>
                  <a:t>1/2,000</a:t>
                </a:r>
              </a:p>
            </p:txBody>
          </p:sp>
        </p:grpSp>
        <p:grpSp>
          <p:nvGrpSpPr>
            <p:cNvPr id="18" name="Group 17"/>
            <p:cNvGrpSpPr/>
            <p:nvPr/>
          </p:nvGrpSpPr>
          <p:grpSpPr>
            <a:xfrm>
              <a:off x="6144462" y="2099537"/>
              <a:ext cx="1699504" cy="1669727"/>
              <a:chOff x="173617" y="2731722"/>
              <a:chExt cx="1699504" cy="1669727"/>
            </a:xfrm>
          </p:grpSpPr>
          <p:cxnSp>
            <p:nvCxnSpPr>
              <p:cNvPr id="23" name="Straight Connector 22"/>
              <p:cNvCxnSpPr/>
              <p:nvPr/>
            </p:nvCxnSpPr>
            <p:spPr>
              <a:xfrm flipV="1">
                <a:off x="1023364" y="3316498"/>
                <a:ext cx="0" cy="108495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73617" y="2731722"/>
                <a:ext cx="1699504" cy="584775"/>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none" rtlCol="0">
                <a:spAutoFit/>
              </a:bodyPr>
              <a:lstStyle/>
              <a:p>
                <a:pPr algn="ctr"/>
                <a:r>
                  <a:rPr lang="en-US" sz="1600" dirty="0">
                    <a:latin typeface="Arial"/>
                    <a:cs typeface="Arial"/>
                  </a:rPr>
                  <a:t>Down Syndrome</a:t>
                </a:r>
              </a:p>
              <a:p>
                <a:pPr algn="ctr"/>
                <a:r>
                  <a:rPr lang="en-US" sz="1600" dirty="0">
                    <a:latin typeface="Arial"/>
                    <a:cs typeface="Arial"/>
                  </a:rPr>
                  <a:t>1/800</a:t>
                </a:r>
              </a:p>
            </p:txBody>
          </p:sp>
        </p:grpSp>
        <p:grpSp>
          <p:nvGrpSpPr>
            <p:cNvPr id="19" name="Group 18"/>
            <p:cNvGrpSpPr/>
            <p:nvPr/>
          </p:nvGrpSpPr>
          <p:grpSpPr>
            <a:xfrm>
              <a:off x="7944161" y="1884631"/>
              <a:ext cx="1050289" cy="1669727"/>
              <a:chOff x="498227" y="2731722"/>
              <a:chExt cx="1050289" cy="1669727"/>
            </a:xfrm>
          </p:grpSpPr>
          <p:cxnSp>
            <p:nvCxnSpPr>
              <p:cNvPr id="21" name="Straight Connector 20"/>
              <p:cNvCxnSpPr/>
              <p:nvPr/>
            </p:nvCxnSpPr>
            <p:spPr>
              <a:xfrm flipV="1">
                <a:off x="1023364" y="3316498"/>
                <a:ext cx="0" cy="108495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98227" y="2731722"/>
                <a:ext cx="1050289" cy="584775"/>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none" rtlCol="0">
                <a:spAutoFit/>
              </a:bodyPr>
              <a:lstStyle/>
              <a:p>
                <a:pPr algn="ctr"/>
                <a:r>
                  <a:rPr lang="en-US" sz="1600" dirty="0">
                    <a:latin typeface="Arial"/>
                    <a:cs typeface="Arial"/>
                  </a:rPr>
                  <a:t>Deafness</a:t>
                </a:r>
              </a:p>
              <a:p>
                <a:pPr algn="ctr"/>
                <a:r>
                  <a:rPr lang="en-US" sz="1600" dirty="0">
                    <a:latin typeface="Arial"/>
                    <a:cs typeface="Arial"/>
                  </a:rPr>
                  <a:t>1/500</a:t>
                </a:r>
              </a:p>
            </p:txBody>
          </p:sp>
        </p:grpSp>
        <p:sp>
          <p:nvSpPr>
            <p:cNvPr id="20" name="Content Placeholder 2"/>
            <p:cNvSpPr txBox="1">
              <a:spLocks/>
            </p:cNvSpPr>
            <p:nvPr/>
          </p:nvSpPr>
          <p:spPr>
            <a:xfrm>
              <a:off x="2571889" y="4732629"/>
              <a:ext cx="4010613" cy="4595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600"/>
                </a:spcAft>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spcAft>
                  <a:spcPts val="600"/>
                </a:spcAft>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spcAft>
                  <a:spcPts val="600"/>
                </a:spcAft>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spcAft>
                  <a:spcPts val="600"/>
                </a:spcAft>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spcAft>
                  <a:spcPts val="600"/>
                </a:spcAft>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lgn="ctr">
                <a:buSzPct val="102000"/>
                <a:buFont typeface="Arial"/>
                <a:buNone/>
                <a:defRPr/>
              </a:pPr>
              <a:r>
                <a:rPr lang="en-US" sz="2000" i="1" dirty="0">
                  <a:ea typeface="ＭＳ Ｐゴシック" charset="0"/>
                </a:rPr>
                <a:t>Congenital Prevalence </a:t>
              </a:r>
            </a:p>
          </p:txBody>
        </p:sp>
      </p:grpSp>
      <p:sp>
        <p:nvSpPr>
          <p:cNvPr id="35" name="TextBox 34"/>
          <p:cNvSpPr txBox="1"/>
          <p:nvPr/>
        </p:nvSpPr>
        <p:spPr>
          <a:xfrm>
            <a:off x="373494" y="1837146"/>
            <a:ext cx="5051383" cy="1015663"/>
          </a:xfrm>
          <a:prstGeom prst="rect">
            <a:avLst/>
          </a:prstGeom>
          <a:noFill/>
        </p:spPr>
        <p:txBody>
          <a:bodyPr wrap="none" rtlCol="0">
            <a:spAutoFit/>
          </a:bodyPr>
          <a:lstStyle/>
          <a:p>
            <a:r>
              <a:rPr lang="en-US" sz="2400" dirty="0">
                <a:latin typeface="Arial"/>
                <a:cs typeface="Arial"/>
              </a:rPr>
              <a:t>Genetic Hearing Loss</a:t>
            </a:r>
          </a:p>
          <a:p>
            <a:pPr marL="285750" indent="-285750">
              <a:buFont typeface="Arial"/>
              <a:buChar char="•"/>
            </a:pPr>
            <a:r>
              <a:rPr lang="en-US" dirty="0">
                <a:latin typeface="Arial"/>
                <a:cs typeface="Arial"/>
              </a:rPr>
              <a:t>The </a:t>
            </a:r>
            <a:r>
              <a:rPr lang="en-US" i="1" dirty="0">
                <a:latin typeface="Arial"/>
                <a:cs typeface="Arial"/>
              </a:rPr>
              <a:t>most common</a:t>
            </a:r>
            <a:r>
              <a:rPr lang="en-US" dirty="0">
                <a:latin typeface="Arial"/>
                <a:cs typeface="Arial"/>
              </a:rPr>
              <a:t> sensory deficit in humans</a:t>
            </a:r>
          </a:p>
          <a:p>
            <a:pPr marL="285750" indent="-285750">
              <a:buFont typeface="Arial"/>
              <a:buChar char="•"/>
            </a:pPr>
            <a:r>
              <a:rPr lang="en-US" dirty="0">
                <a:latin typeface="Arial"/>
                <a:cs typeface="Arial"/>
              </a:rPr>
              <a:t>Affects 278 million people worldwide</a:t>
            </a:r>
          </a:p>
        </p:txBody>
      </p:sp>
      <p:sp>
        <p:nvSpPr>
          <p:cNvPr id="37" name="Content Placeholder 2"/>
          <p:cNvSpPr txBox="1">
            <a:spLocks/>
          </p:cNvSpPr>
          <p:nvPr/>
        </p:nvSpPr>
        <p:spPr>
          <a:xfrm>
            <a:off x="5712903" y="2254404"/>
            <a:ext cx="2039735" cy="459529"/>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spcAft>
                <a:spcPts val="600"/>
              </a:spcAft>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spcAft>
                <a:spcPts val="600"/>
              </a:spcAft>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spcAft>
                <a:spcPts val="600"/>
              </a:spcAft>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spcAft>
                <a:spcPts val="600"/>
              </a:spcAft>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spcAft>
                <a:spcPts val="600"/>
              </a:spcAft>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lgn="ctr">
              <a:buSzPct val="102000"/>
              <a:buFont typeface="Arial"/>
              <a:buNone/>
              <a:defRPr/>
            </a:pPr>
            <a:r>
              <a:rPr lang="en-US" sz="2000" b="1" dirty="0">
                <a:ea typeface="ＭＳ Ｐゴシック" charset="0"/>
              </a:rPr>
              <a:t>Over 150 genes</a:t>
            </a:r>
          </a:p>
        </p:txBody>
      </p:sp>
      <p:sp>
        <p:nvSpPr>
          <p:cNvPr id="38" name="Left Arrow 37"/>
          <p:cNvSpPr/>
          <p:nvPr/>
        </p:nvSpPr>
        <p:spPr>
          <a:xfrm rot="2389696">
            <a:off x="7624098" y="2520257"/>
            <a:ext cx="836397" cy="330520"/>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43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36448" y="1907630"/>
            <a:ext cx="6656667" cy="4750440"/>
          </a:xfrm>
          <a:prstGeom prst="rect">
            <a:avLst/>
          </a:prstGeom>
        </p:spPr>
      </p:pic>
      <p:sp>
        <p:nvSpPr>
          <p:cNvPr id="11" name="TextBox 10"/>
          <p:cNvSpPr txBox="1"/>
          <p:nvPr/>
        </p:nvSpPr>
        <p:spPr>
          <a:xfrm>
            <a:off x="110351" y="4067504"/>
            <a:ext cx="1644425" cy="461665"/>
          </a:xfrm>
          <a:prstGeom prst="rect">
            <a:avLst/>
          </a:prstGeom>
          <a:noFill/>
        </p:spPr>
        <p:txBody>
          <a:bodyPr wrap="none" rtlCol="0">
            <a:spAutoFit/>
          </a:bodyPr>
          <a:lstStyle/>
          <a:p>
            <a:r>
              <a:rPr lang="en-US" sz="2400" b="1"/>
              <a:t>OUTER EAR</a:t>
            </a:r>
          </a:p>
        </p:txBody>
      </p:sp>
      <p:sp>
        <p:nvSpPr>
          <p:cNvPr id="12" name="TextBox 11"/>
          <p:cNvSpPr txBox="1"/>
          <p:nvPr/>
        </p:nvSpPr>
        <p:spPr>
          <a:xfrm>
            <a:off x="7298044" y="3557715"/>
            <a:ext cx="1569084" cy="461665"/>
          </a:xfrm>
          <a:prstGeom prst="rect">
            <a:avLst/>
          </a:prstGeom>
          <a:noFill/>
          <a:ln>
            <a:noFill/>
          </a:ln>
        </p:spPr>
        <p:txBody>
          <a:bodyPr wrap="none" rtlCol="0">
            <a:spAutoFit/>
          </a:bodyPr>
          <a:lstStyle/>
          <a:p>
            <a:r>
              <a:rPr lang="en-US" sz="2400" b="1">
                <a:solidFill>
                  <a:srgbClr val="FF0000"/>
                </a:solidFill>
              </a:rPr>
              <a:t>INNER EAR</a:t>
            </a:r>
          </a:p>
        </p:txBody>
      </p:sp>
      <p:sp>
        <p:nvSpPr>
          <p:cNvPr id="13" name="TextBox 12"/>
          <p:cNvSpPr txBox="1"/>
          <p:nvPr/>
        </p:nvSpPr>
        <p:spPr>
          <a:xfrm>
            <a:off x="5144809" y="5918117"/>
            <a:ext cx="1779077" cy="461665"/>
          </a:xfrm>
          <a:prstGeom prst="rect">
            <a:avLst/>
          </a:prstGeom>
          <a:noFill/>
        </p:spPr>
        <p:txBody>
          <a:bodyPr wrap="none" rtlCol="0">
            <a:spAutoFit/>
          </a:bodyPr>
          <a:lstStyle/>
          <a:p>
            <a:r>
              <a:rPr lang="en-US" sz="2400" b="1">
                <a:solidFill>
                  <a:schemeClr val="accent5">
                    <a:lumMod val="75000"/>
                  </a:schemeClr>
                </a:solidFill>
              </a:rPr>
              <a:t>MIDDLE </a:t>
            </a:r>
            <a:r>
              <a:rPr lang="en-US" sz="2400" b="1" dirty="0">
                <a:solidFill>
                  <a:schemeClr val="accent5">
                    <a:lumMod val="75000"/>
                  </a:schemeClr>
                </a:solidFill>
              </a:rPr>
              <a:t>EAR</a:t>
            </a:r>
          </a:p>
        </p:txBody>
      </p:sp>
      <p:cxnSp>
        <p:nvCxnSpPr>
          <p:cNvPr id="15" name="Straight Connector 14"/>
          <p:cNvCxnSpPr/>
          <p:nvPr/>
        </p:nvCxnSpPr>
        <p:spPr>
          <a:xfrm>
            <a:off x="5312979" y="4329870"/>
            <a:ext cx="583324" cy="1619779"/>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5598694" y="3224463"/>
            <a:ext cx="1325191" cy="1105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12" idx="1"/>
            <a:endCxn id="2" idx="6"/>
          </p:cNvCxnSpPr>
          <p:nvPr/>
        </p:nvCxnSpPr>
        <p:spPr>
          <a:xfrm flipH="1" flipV="1">
            <a:off x="6923885" y="3777167"/>
            <a:ext cx="374159" cy="113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994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9" y="2130252"/>
            <a:ext cx="7121525"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69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190C94-F587-6E49-97CA-5B6144DF83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A60EDDD-A036-C44F-8449-49CAC528A35A}"/>
              </a:ext>
            </a:extLst>
          </p:cNvPr>
          <p:cNvSpPr>
            <a:spLocks noGrp="1"/>
          </p:cNvSpPr>
          <p:nvPr>
            <p:ph idx="1"/>
          </p:nvPr>
        </p:nvSpPr>
        <p:spPr>
          <a:xfrm>
            <a:off x="628650" y="2021905"/>
            <a:ext cx="8058150" cy="3873058"/>
          </a:xfrm>
        </p:spPr>
        <p:txBody>
          <a:bodyPr>
            <a:noAutofit/>
          </a:bodyPr>
          <a:lstStyle/>
          <a:p>
            <a:pPr marL="0" indent="0">
              <a:buNone/>
            </a:pPr>
            <a:r>
              <a:rPr lang="en-US" dirty="0"/>
              <a:t>Some key vocabulary</a:t>
            </a:r>
            <a:r>
              <a:rPr lang="en-US" dirty="0" smtClean="0"/>
              <a:t>:</a:t>
            </a:r>
            <a:endParaRPr lang="en-US" dirty="0"/>
          </a:p>
          <a:p>
            <a:pPr marL="0" indent="0">
              <a:buNone/>
            </a:pPr>
            <a:r>
              <a:rPr lang="en-US" i="1" dirty="0"/>
              <a:t>Phenotype</a:t>
            </a:r>
            <a:r>
              <a:rPr lang="en-US" dirty="0"/>
              <a:t> = the way a person </a:t>
            </a:r>
            <a:r>
              <a:rPr lang="en-US" dirty="0" smtClean="0"/>
              <a:t>looks</a:t>
            </a:r>
            <a:endParaRPr lang="en-US" dirty="0"/>
          </a:p>
          <a:p>
            <a:pPr marL="0" indent="0">
              <a:buNone/>
            </a:pPr>
            <a:r>
              <a:rPr lang="en-US" i="1" dirty="0"/>
              <a:t>Genotype</a:t>
            </a:r>
            <a:r>
              <a:rPr lang="en-US" dirty="0"/>
              <a:t> =   the </a:t>
            </a:r>
            <a:r>
              <a:rPr lang="en-US" dirty="0" smtClean="0"/>
              <a:t>genetic variations in a gene that a given person carries </a:t>
            </a:r>
            <a:endParaRPr lang="en-US" dirty="0"/>
          </a:p>
          <a:p>
            <a:pPr marL="0" indent="0">
              <a:buNone/>
            </a:pPr>
            <a:r>
              <a:rPr lang="en-US" dirty="0" smtClean="0"/>
              <a:t>One of the things we study is the relationship between a person’s genotype and the deafness</a:t>
            </a:r>
            <a:r>
              <a:rPr lang="en-US" dirty="0"/>
              <a:t>/ hearing loss </a:t>
            </a:r>
            <a:r>
              <a:rPr lang="en-US" dirty="0" smtClean="0"/>
              <a:t>that is seen in that person.</a:t>
            </a:r>
          </a:p>
          <a:p>
            <a:pPr marL="0" indent="0">
              <a:buNone/>
            </a:pPr>
            <a:r>
              <a:rPr lang="en-US" dirty="0" smtClean="0"/>
              <a:t>To do this type of comparison, we </a:t>
            </a:r>
            <a:r>
              <a:rPr lang="en-US" b="1" dirty="0" smtClean="0"/>
              <a:t>(1) </a:t>
            </a:r>
            <a:r>
              <a:rPr lang="en-US" dirty="0" smtClean="0"/>
              <a:t>study pedigrees </a:t>
            </a:r>
            <a:r>
              <a:rPr lang="en-US" b="1" dirty="0" smtClean="0">
                <a:solidFill>
                  <a:srgbClr val="FF0000"/>
                </a:solidFill>
              </a:rPr>
              <a:t>AND</a:t>
            </a:r>
            <a:r>
              <a:rPr lang="en-US" dirty="0" smtClean="0"/>
              <a:t> </a:t>
            </a:r>
            <a:r>
              <a:rPr lang="en-US" b="1" dirty="0" smtClean="0"/>
              <a:t>(2) </a:t>
            </a:r>
            <a:r>
              <a:rPr lang="en-US" dirty="0" smtClean="0"/>
              <a:t>screen all genes involved in hearing loss.</a:t>
            </a:r>
            <a:endParaRPr lang="en-US" dirty="0"/>
          </a:p>
        </p:txBody>
      </p:sp>
    </p:spTree>
    <p:extLst>
      <p:ext uri="{BB962C8B-B14F-4D97-AF65-F5344CB8AC3E}">
        <p14:creationId xmlns:p14="http://schemas.microsoft.com/office/powerpoint/2010/main" val="221877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088496" y="1847646"/>
            <a:ext cx="5156200" cy="4889500"/>
          </a:xfrm>
          <a:prstGeom prst="rect">
            <a:avLst/>
          </a:prstGeom>
        </p:spPr>
      </p:pic>
      <p:sp>
        <p:nvSpPr>
          <p:cNvPr id="2" name="TextBox 1"/>
          <p:cNvSpPr txBox="1"/>
          <p:nvPr/>
        </p:nvSpPr>
        <p:spPr>
          <a:xfrm>
            <a:off x="6400801" y="2033749"/>
            <a:ext cx="2743200" cy="2308324"/>
          </a:xfrm>
          <a:prstGeom prst="rect">
            <a:avLst/>
          </a:prstGeom>
          <a:noFill/>
        </p:spPr>
        <p:txBody>
          <a:bodyPr wrap="square" rtlCol="0">
            <a:spAutoFit/>
          </a:bodyPr>
          <a:lstStyle/>
          <a:p>
            <a:r>
              <a:rPr lang="en-US" b="1" dirty="0"/>
              <a:t>Autosomal Dominant</a:t>
            </a:r>
          </a:p>
          <a:p>
            <a:endParaRPr lang="en-US" dirty="0"/>
          </a:p>
          <a:p>
            <a:pPr marL="285750" indent="-285750">
              <a:buFont typeface="Arial" charset="0"/>
              <a:buChar char="•"/>
            </a:pPr>
            <a:r>
              <a:rPr lang="en-US" dirty="0"/>
              <a:t>Passed down from one generation to the next</a:t>
            </a:r>
          </a:p>
          <a:p>
            <a:pPr marL="285750" indent="-285750">
              <a:buFont typeface="Arial" charset="0"/>
              <a:buChar char="•"/>
            </a:pPr>
            <a:r>
              <a:rPr lang="en-US" dirty="0"/>
              <a:t>Generations are not skipped</a:t>
            </a:r>
          </a:p>
          <a:p>
            <a:pPr marL="285750" indent="-285750">
              <a:buFont typeface="Arial" charset="0"/>
              <a:buChar char="•"/>
            </a:pPr>
            <a:r>
              <a:rPr lang="en-US" dirty="0"/>
              <a:t>Both males and females are equally affected</a:t>
            </a:r>
          </a:p>
        </p:txBody>
      </p:sp>
      <p:sp>
        <p:nvSpPr>
          <p:cNvPr id="3" name="TextBox 2"/>
          <p:cNvSpPr txBox="1"/>
          <p:nvPr/>
        </p:nvSpPr>
        <p:spPr>
          <a:xfrm>
            <a:off x="562463" y="2422368"/>
            <a:ext cx="1310808" cy="369332"/>
          </a:xfrm>
          <a:prstGeom prst="rect">
            <a:avLst/>
          </a:prstGeom>
          <a:noFill/>
        </p:spPr>
        <p:txBody>
          <a:bodyPr wrap="none" rtlCol="0">
            <a:spAutoFit/>
          </a:bodyPr>
          <a:lstStyle/>
          <a:p>
            <a:r>
              <a:rPr lang="en-US" b="1"/>
              <a:t>Generation </a:t>
            </a:r>
          </a:p>
        </p:txBody>
      </p:sp>
      <p:sp>
        <p:nvSpPr>
          <p:cNvPr id="5" name="TextBox 4"/>
          <p:cNvSpPr txBox="1"/>
          <p:nvPr/>
        </p:nvSpPr>
        <p:spPr>
          <a:xfrm>
            <a:off x="1077472" y="2911366"/>
            <a:ext cx="298480" cy="369332"/>
          </a:xfrm>
          <a:prstGeom prst="rect">
            <a:avLst/>
          </a:prstGeom>
          <a:noFill/>
        </p:spPr>
        <p:txBody>
          <a:bodyPr wrap="none" rtlCol="0">
            <a:spAutoFit/>
          </a:bodyPr>
          <a:lstStyle/>
          <a:p>
            <a:r>
              <a:rPr lang="en-US" b="1"/>
              <a:t>I </a:t>
            </a:r>
            <a:endParaRPr lang="en-US" b="1" dirty="0"/>
          </a:p>
        </p:txBody>
      </p:sp>
      <p:sp>
        <p:nvSpPr>
          <p:cNvPr id="6" name="TextBox 5"/>
          <p:cNvSpPr txBox="1"/>
          <p:nvPr/>
        </p:nvSpPr>
        <p:spPr>
          <a:xfrm>
            <a:off x="1072212" y="4514198"/>
            <a:ext cx="359394" cy="369332"/>
          </a:xfrm>
          <a:prstGeom prst="rect">
            <a:avLst/>
          </a:prstGeom>
          <a:noFill/>
        </p:spPr>
        <p:txBody>
          <a:bodyPr wrap="none" rtlCol="0">
            <a:spAutoFit/>
          </a:bodyPr>
          <a:lstStyle/>
          <a:p>
            <a:r>
              <a:rPr lang="en-US" b="1"/>
              <a:t>II </a:t>
            </a:r>
            <a:endParaRPr lang="en-US" b="1" dirty="0"/>
          </a:p>
        </p:txBody>
      </p:sp>
      <p:sp>
        <p:nvSpPr>
          <p:cNvPr id="7" name="TextBox 6"/>
          <p:cNvSpPr txBox="1"/>
          <p:nvPr/>
        </p:nvSpPr>
        <p:spPr>
          <a:xfrm>
            <a:off x="1066952" y="6006672"/>
            <a:ext cx="420308" cy="369332"/>
          </a:xfrm>
          <a:prstGeom prst="rect">
            <a:avLst/>
          </a:prstGeom>
          <a:noFill/>
        </p:spPr>
        <p:txBody>
          <a:bodyPr wrap="none" rtlCol="0">
            <a:spAutoFit/>
          </a:bodyPr>
          <a:lstStyle/>
          <a:p>
            <a:r>
              <a:rPr lang="en-US" b="1" dirty="0"/>
              <a:t>III </a:t>
            </a:r>
          </a:p>
        </p:txBody>
      </p:sp>
      <p:sp>
        <p:nvSpPr>
          <p:cNvPr id="8" name="TextBox 7"/>
          <p:cNvSpPr txBox="1"/>
          <p:nvPr/>
        </p:nvSpPr>
        <p:spPr>
          <a:xfrm>
            <a:off x="577703" y="2003268"/>
            <a:ext cx="1288686" cy="369332"/>
          </a:xfrm>
          <a:prstGeom prst="rect">
            <a:avLst/>
          </a:prstGeom>
          <a:solidFill>
            <a:schemeClr val="accent4">
              <a:lumMod val="20000"/>
              <a:lumOff val="80000"/>
            </a:schemeClr>
          </a:solidFill>
          <a:ln>
            <a:solidFill>
              <a:schemeClr val="tx1"/>
            </a:solidFill>
          </a:ln>
        </p:spPr>
        <p:txBody>
          <a:bodyPr wrap="none" rtlCol="0">
            <a:spAutoFit/>
          </a:bodyPr>
          <a:lstStyle/>
          <a:p>
            <a:r>
              <a:rPr lang="en-US" b="1" smtClean="0"/>
              <a:t>PEDIGREES </a:t>
            </a:r>
            <a:endParaRPr lang="en-US" b="1"/>
          </a:p>
        </p:txBody>
      </p:sp>
    </p:spTree>
    <p:extLst>
      <p:ext uri="{BB962C8B-B14F-4D97-AF65-F5344CB8AC3E}">
        <p14:creationId xmlns:p14="http://schemas.microsoft.com/office/powerpoint/2010/main" val="1414392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400801" y="2033749"/>
            <a:ext cx="2743200" cy="2308324"/>
          </a:xfrm>
          <a:prstGeom prst="rect">
            <a:avLst/>
          </a:prstGeom>
          <a:noFill/>
        </p:spPr>
        <p:txBody>
          <a:bodyPr wrap="square" rtlCol="0">
            <a:spAutoFit/>
          </a:bodyPr>
          <a:lstStyle/>
          <a:p>
            <a:r>
              <a:rPr lang="en-US" b="1" dirty="0"/>
              <a:t>Autosomal Dominant</a:t>
            </a:r>
          </a:p>
          <a:p>
            <a:endParaRPr lang="en-US" dirty="0"/>
          </a:p>
          <a:p>
            <a:pPr marL="285750" indent="-285750">
              <a:buFont typeface="Arial" charset="0"/>
              <a:buChar char="•"/>
            </a:pPr>
            <a:r>
              <a:rPr lang="en-US" dirty="0"/>
              <a:t>Passed down from one generation to the next</a:t>
            </a:r>
          </a:p>
          <a:p>
            <a:pPr marL="285750" indent="-285750">
              <a:buFont typeface="Arial" charset="0"/>
              <a:buChar char="•"/>
            </a:pPr>
            <a:r>
              <a:rPr lang="en-US" dirty="0"/>
              <a:t>Generations are not skipped</a:t>
            </a:r>
          </a:p>
          <a:p>
            <a:pPr marL="285750" indent="-285750">
              <a:buFont typeface="Arial" charset="0"/>
              <a:buChar char="•"/>
            </a:pPr>
            <a:r>
              <a:rPr lang="en-US" dirty="0"/>
              <a:t>Both males and females are equally affected</a:t>
            </a:r>
          </a:p>
        </p:txBody>
      </p:sp>
      <p:sp>
        <p:nvSpPr>
          <p:cNvPr id="5" name="TextBox 4"/>
          <p:cNvSpPr txBox="1"/>
          <p:nvPr/>
        </p:nvSpPr>
        <p:spPr>
          <a:xfrm>
            <a:off x="1077472" y="2911366"/>
            <a:ext cx="298480" cy="369332"/>
          </a:xfrm>
          <a:prstGeom prst="rect">
            <a:avLst/>
          </a:prstGeom>
          <a:noFill/>
        </p:spPr>
        <p:txBody>
          <a:bodyPr wrap="none" rtlCol="0">
            <a:spAutoFit/>
          </a:bodyPr>
          <a:lstStyle/>
          <a:p>
            <a:r>
              <a:rPr lang="en-US" b="1"/>
              <a:t>I </a:t>
            </a:r>
            <a:endParaRPr lang="en-US" b="1" dirty="0"/>
          </a:p>
        </p:txBody>
      </p:sp>
      <p:sp>
        <p:nvSpPr>
          <p:cNvPr id="6" name="TextBox 5"/>
          <p:cNvSpPr txBox="1"/>
          <p:nvPr/>
        </p:nvSpPr>
        <p:spPr>
          <a:xfrm>
            <a:off x="1072212" y="4514198"/>
            <a:ext cx="359394" cy="369332"/>
          </a:xfrm>
          <a:prstGeom prst="rect">
            <a:avLst/>
          </a:prstGeom>
          <a:noFill/>
        </p:spPr>
        <p:txBody>
          <a:bodyPr wrap="none" rtlCol="0">
            <a:spAutoFit/>
          </a:bodyPr>
          <a:lstStyle/>
          <a:p>
            <a:r>
              <a:rPr lang="en-US" b="1"/>
              <a:t>II </a:t>
            </a:r>
            <a:endParaRPr lang="en-US" b="1" dirty="0"/>
          </a:p>
        </p:txBody>
      </p:sp>
      <p:sp>
        <p:nvSpPr>
          <p:cNvPr id="7" name="TextBox 6"/>
          <p:cNvSpPr txBox="1"/>
          <p:nvPr/>
        </p:nvSpPr>
        <p:spPr>
          <a:xfrm>
            <a:off x="1066952" y="6006672"/>
            <a:ext cx="420308" cy="369332"/>
          </a:xfrm>
          <a:prstGeom prst="rect">
            <a:avLst/>
          </a:prstGeom>
          <a:noFill/>
        </p:spPr>
        <p:txBody>
          <a:bodyPr wrap="none" rtlCol="0">
            <a:spAutoFit/>
          </a:bodyPr>
          <a:lstStyle/>
          <a:p>
            <a:r>
              <a:rPr lang="en-US" b="1" dirty="0"/>
              <a:t>III </a:t>
            </a:r>
          </a:p>
        </p:txBody>
      </p:sp>
      <p:sp>
        <p:nvSpPr>
          <p:cNvPr id="4" name="Rectangle 3"/>
          <p:cNvSpPr/>
          <p:nvPr/>
        </p:nvSpPr>
        <p:spPr>
          <a:xfrm>
            <a:off x="3925615" y="2900860"/>
            <a:ext cx="346841" cy="3626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4394200" y="4474566"/>
            <a:ext cx="355600" cy="368300"/>
          </a:xfrm>
          <a:prstGeom prst="rect">
            <a:avLst/>
          </a:prstGeom>
        </p:spPr>
      </p:pic>
      <p:pic>
        <p:nvPicPr>
          <p:cNvPr id="11" name="Picture 10"/>
          <p:cNvPicPr>
            <a:picLocks noChangeAspect="1"/>
          </p:cNvPicPr>
          <p:nvPr/>
        </p:nvPicPr>
        <p:blipFill>
          <a:blip r:embed="rId3"/>
          <a:stretch>
            <a:fillRect/>
          </a:stretch>
        </p:blipFill>
        <p:spPr>
          <a:xfrm>
            <a:off x="2972926" y="4485072"/>
            <a:ext cx="355600" cy="368300"/>
          </a:xfrm>
          <a:prstGeom prst="rect">
            <a:avLst/>
          </a:prstGeom>
        </p:spPr>
      </p:pic>
      <p:sp>
        <p:nvSpPr>
          <p:cNvPr id="15" name="Rectangle 14"/>
          <p:cNvSpPr/>
          <p:nvPr/>
        </p:nvSpPr>
        <p:spPr>
          <a:xfrm>
            <a:off x="3925613" y="6006674"/>
            <a:ext cx="346841" cy="3626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8354" y="6029294"/>
            <a:ext cx="346841" cy="3626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41939" y="2890668"/>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4" idx="3"/>
            <a:endCxn id="10" idx="2"/>
          </p:cNvCxnSpPr>
          <p:nvPr/>
        </p:nvCxnSpPr>
        <p:spPr>
          <a:xfrm flipV="1">
            <a:off x="4272456" y="3080588"/>
            <a:ext cx="569483" cy="15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1" y="3096034"/>
            <a:ext cx="1" cy="990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50220" y="4100791"/>
            <a:ext cx="28268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772103" y="4479754"/>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27" idx="0"/>
          </p:cNvCxnSpPr>
          <p:nvPr/>
        </p:nvCxnSpPr>
        <p:spPr>
          <a:xfrm>
            <a:off x="5977054" y="4099221"/>
            <a:ext cx="0" cy="3805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8" idx="0"/>
          </p:cNvCxnSpPr>
          <p:nvPr/>
        </p:nvCxnSpPr>
        <p:spPr>
          <a:xfrm>
            <a:off x="4572000" y="4102364"/>
            <a:ext cx="0" cy="372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50220" y="4102364"/>
            <a:ext cx="0" cy="372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666830" y="4459161"/>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flipV="1">
            <a:off x="3097347" y="4649081"/>
            <a:ext cx="569483" cy="15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165836" y="4490767"/>
            <a:ext cx="346841" cy="3626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3"/>
            <a:endCxn id="27" idx="2"/>
          </p:cNvCxnSpPr>
          <p:nvPr/>
        </p:nvCxnSpPr>
        <p:spPr>
          <a:xfrm flipV="1">
            <a:off x="5512678" y="4669676"/>
            <a:ext cx="259425" cy="2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97678" y="4649083"/>
            <a:ext cx="1" cy="990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646777" y="4669224"/>
            <a:ext cx="1" cy="990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61773" y="5660111"/>
            <a:ext cx="715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270426" y="5660111"/>
            <a:ext cx="0" cy="372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5772733" y="5998247"/>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endCxn id="48" idx="0"/>
          </p:cNvCxnSpPr>
          <p:nvPr/>
        </p:nvCxnSpPr>
        <p:spPr>
          <a:xfrm>
            <a:off x="5977054" y="5660111"/>
            <a:ext cx="631" cy="3381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296303" y="5989439"/>
            <a:ext cx="409903" cy="3798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664457" y="5989439"/>
            <a:ext cx="409903" cy="37984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2869407" y="5648959"/>
            <a:ext cx="12296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15" idx="0"/>
          </p:cNvCxnSpPr>
          <p:nvPr/>
        </p:nvCxnSpPr>
        <p:spPr>
          <a:xfrm>
            <a:off x="4096791" y="5648961"/>
            <a:ext cx="2243" cy="357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51" idx="0"/>
          </p:cNvCxnSpPr>
          <p:nvPr/>
        </p:nvCxnSpPr>
        <p:spPr>
          <a:xfrm>
            <a:off x="3496556" y="5648959"/>
            <a:ext cx="4699" cy="340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874983" y="5643383"/>
            <a:ext cx="4699" cy="340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62463" y="2422368"/>
            <a:ext cx="1310808" cy="369332"/>
          </a:xfrm>
          <a:prstGeom prst="rect">
            <a:avLst/>
          </a:prstGeom>
          <a:noFill/>
        </p:spPr>
        <p:txBody>
          <a:bodyPr wrap="none" rtlCol="0">
            <a:spAutoFit/>
          </a:bodyPr>
          <a:lstStyle/>
          <a:p>
            <a:r>
              <a:rPr lang="en-US" b="1"/>
              <a:t>Generation </a:t>
            </a:r>
          </a:p>
        </p:txBody>
      </p:sp>
      <p:sp>
        <p:nvSpPr>
          <p:cNvPr id="38" name="TextBox 37"/>
          <p:cNvSpPr txBox="1"/>
          <p:nvPr/>
        </p:nvSpPr>
        <p:spPr>
          <a:xfrm>
            <a:off x="577703" y="2003268"/>
            <a:ext cx="1288686" cy="369332"/>
          </a:xfrm>
          <a:prstGeom prst="rect">
            <a:avLst/>
          </a:prstGeom>
          <a:solidFill>
            <a:schemeClr val="accent4">
              <a:lumMod val="20000"/>
              <a:lumOff val="80000"/>
            </a:schemeClr>
          </a:solidFill>
          <a:ln>
            <a:solidFill>
              <a:schemeClr val="tx1"/>
            </a:solidFill>
          </a:ln>
        </p:spPr>
        <p:txBody>
          <a:bodyPr wrap="none" rtlCol="0">
            <a:spAutoFit/>
          </a:bodyPr>
          <a:lstStyle/>
          <a:p>
            <a:r>
              <a:rPr lang="en-US" b="1" smtClean="0"/>
              <a:t>PEDIGREES </a:t>
            </a:r>
            <a:endParaRPr lang="en-US" b="1"/>
          </a:p>
        </p:txBody>
      </p:sp>
    </p:spTree>
    <p:extLst>
      <p:ext uri="{BB962C8B-B14F-4D97-AF65-F5344CB8AC3E}">
        <p14:creationId xmlns:p14="http://schemas.microsoft.com/office/powerpoint/2010/main" val="777666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90700" y="1842372"/>
            <a:ext cx="5156200" cy="4889500"/>
          </a:xfrm>
          <a:prstGeom prst="rect">
            <a:avLst/>
          </a:prstGeom>
        </p:spPr>
      </p:pic>
      <p:sp>
        <p:nvSpPr>
          <p:cNvPr id="4" name="TextBox 3"/>
          <p:cNvSpPr txBox="1"/>
          <p:nvPr/>
        </p:nvSpPr>
        <p:spPr>
          <a:xfrm>
            <a:off x="6400801" y="2033749"/>
            <a:ext cx="2743200" cy="2308324"/>
          </a:xfrm>
          <a:prstGeom prst="rect">
            <a:avLst/>
          </a:prstGeom>
          <a:noFill/>
        </p:spPr>
        <p:txBody>
          <a:bodyPr wrap="square" rtlCol="0">
            <a:spAutoFit/>
          </a:bodyPr>
          <a:lstStyle/>
          <a:p>
            <a:r>
              <a:rPr lang="en-US" b="1" dirty="0"/>
              <a:t>Autosomal Recessive</a:t>
            </a:r>
          </a:p>
          <a:p>
            <a:endParaRPr lang="en-US" dirty="0"/>
          </a:p>
          <a:p>
            <a:pPr marL="285750" indent="-285750">
              <a:buFont typeface="Arial" charset="0"/>
              <a:buChar char="•"/>
            </a:pPr>
            <a:r>
              <a:rPr lang="en-US" dirty="0"/>
              <a:t>Usually NOT passed down from one generation to the next</a:t>
            </a:r>
          </a:p>
          <a:p>
            <a:pPr marL="285750" indent="-285750">
              <a:buFont typeface="Arial" charset="0"/>
              <a:buChar char="•"/>
            </a:pPr>
            <a:r>
              <a:rPr lang="en-US" dirty="0"/>
              <a:t>Generations are skipped</a:t>
            </a:r>
          </a:p>
          <a:p>
            <a:pPr marL="285750" indent="-285750">
              <a:buFont typeface="Arial" charset="0"/>
              <a:buChar char="•"/>
            </a:pPr>
            <a:r>
              <a:rPr lang="en-US" dirty="0"/>
              <a:t>Both males and females are equally affected</a:t>
            </a:r>
          </a:p>
        </p:txBody>
      </p:sp>
      <p:sp>
        <p:nvSpPr>
          <p:cNvPr id="6" name="TextBox 5"/>
          <p:cNvSpPr txBox="1"/>
          <p:nvPr/>
        </p:nvSpPr>
        <p:spPr>
          <a:xfrm>
            <a:off x="1077472" y="2911366"/>
            <a:ext cx="298480" cy="369332"/>
          </a:xfrm>
          <a:prstGeom prst="rect">
            <a:avLst/>
          </a:prstGeom>
          <a:noFill/>
        </p:spPr>
        <p:txBody>
          <a:bodyPr wrap="none" rtlCol="0">
            <a:spAutoFit/>
          </a:bodyPr>
          <a:lstStyle/>
          <a:p>
            <a:r>
              <a:rPr lang="en-US" b="1"/>
              <a:t>I </a:t>
            </a:r>
            <a:endParaRPr lang="en-US" b="1" dirty="0"/>
          </a:p>
        </p:txBody>
      </p:sp>
      <p:sp>
        <p:nvSpPr>
          <p:cNvPr id="7" name="TextBox 6"/>
          <p:cNvSpPr txBox="1"/>
          <p:nvPr/>
        </p:nvSpPr>
        <p:spPr>
          <a:xfrm>
            <a:off x="1072212" y="4514198"/>
            <a:ext cx="359394" cy="369332"/>
          </a:xfrm>
          <a:prstGeom prst="rect">
            <a:avLst/>
          </a:prstGeom>
          <a:noFill/>
        </p:spPr>
        <p:txBody>
          <a:bodyPr wrap="none" rtlCol="0">
            <a:spAutoFit/>
          </a:bodyPr>
          <a:lstStyle/>
          <a:p>
            <a:r>
              <a:rPr lang="en-US" b="1"/>
              <a:t>II </a:t>
            </a:r>
            <a:endParaRPr lang="en-US" b="1" dirty="0"/>
          </a:p>
        </p:txBody>
      </p:sp>
      <p:sp>
        <p:nvSpPr>
          <p:cNvPr id="8" name="TextBox 7"/>
          <p:cNvSpPr txBox="1"/>
          <p:nvPr/>
        </p:nvSpPr>
        <p:spPr>
          <a:xfrm>
            <a:off x="1066952" y="6006672"/>
            <a:ext cx="420308" cy="369332"/>
          </a:xfrm>
          <a:prstGeom prst="rect">
            <a:avLst/>
          </a:prstGeom>
          <a:noFill/>
        </p:spPr>
        <p:txBody>
          <a:bodyPr wrap="none" rtlCol="0">
            <a:spAutoFit/>
          </a:bodyPr>
          <a:lstStyle/>
          <a:p>
            <a:r>
              <a:rPr lang="en-US" b="1" dirty="0"/>
              <a:t>III </a:t>
            </a:r>
          </a:p>
        </p:txBody>
      </p:sp>
      <p:sp>
        <p:nvSpPr>
          <p:cNvPr id="9" name="TextBox 8"/>
          <p:cNvSpPr txBox="1"/>
          <p:nvPr/>
        </p:nvSpPr>
        <p:spPr>
          <a:xfrm>
            <a:off x="562463" y="2422368"/>
            <a:ext cx="1310808" cy="369332"/>
          </a:xfrm>
          <a:prstGeom prst="rect">
            <a:avLst/>
          </a:prstGeom>
          <a:noFill/>
        </p:spPr>
        <p:txBody>
          <a:bodyPr wrap="none" rtlCol="0">
            <a:spAutoFit/>
          </a:bodyPr>
          <a:lstStyle/>
          <a:p>
            <a:r>
              <a:rPr lang="en-US" b="1"/>
              <a:t>Generation </a:t>
            </a:r>
          </a:p>
        </p:txBody>
      </p:sp>
      <p:sp>
        <p:nvSpPr>
          <p:cNvPr id="10" name="TextBox 9"/>
          <p:cNvSpPr txBox="1"/>
          <p:nvPr/>
        </p:nvSpPr>
        <p:spPr>
          <a:xfrm>
            <a:off x="577703" y="2003268"/>
            <a:ext cx="1288686" cy="369332"/>
          </a:xfrm>
          <a:prstGeom prst="rect">
            <a:avLst/>
          </a:prstGeom>
          <a:solidFill>
            <a:schemeClr val="accent4">
              <a:lumMod val="20000"/>
              <a:lumOff val="80000"/>
            </a:schemeClr>
          </a:solidFill>
          <a:ln>
            <a:solidFill>
              <a:schemeClr val="tx1"/>
            </a:solidFill>
          </a:ln>
        </p:spPr>
        <p:txBody>
          <a:bodyPr wrap="none" rtlCol="0">
            <a:spAutoFit/>
          </a:bodyPr>
          <a:lstStyle/>
          <a:p>
            <a:r>
              <a:rPr lang="en-US" b="1" smtClean="0"/>
              <a:t>PEDIGREES </a:t>
            </a:r>
            <a:endParaRPr lang="en-US" b="1"/>
          </a:p>
        </p:txBody>
      </p:sp>
    </p:spTree>
    <p:extLst>
      <p:ext uri="{BB962C8B-B14F-4D97-AF65-F5344CB8AC3E}">
        <p14:creationId xmlns:p14="http://schemas.microsoft.com/office/powerpoint/2010/main" val="1894256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TotalTime>
  <Words>1399</Words>
  <Application>Microsoft Office PowerPoint</Application>
  <PresentationFormat>On-screen Show (4:3)</PresentationFormat>
  <Paragraphs>210</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CMIAV</dc:creator>
  <cp:lastModifiedBy>Smith, Richard J (Oto)</cp:lastModifiedBy>
  <cp:revision>42</cp:revision>
  <dcterms:created xsi:type="dcterms:W3CDTF">2017-03-02T17:05:59Z</dcterms:created>
  <dcterms:modified xsi:type="dcterms:W3CDTF">2019-06-07T15:30:05Z</dcterms:modified>
</cp:coreProperties>
</file>