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67" r:id="rId4"/>
    <p:sldId id="260" r:id="rId5"/>
    <p:sldId id="268" r:id="rId6"/>
    <p:sldId id="271" r:id="rId7"/>
    <p:sldId id="261" r:id="rId8"/>
    <p:sldId id="262" r:id="rId9"/>
    <p:sldId id="277" r:id="rId10"/>
    <p:sldId id="263" r:id="rId11"/>
    <p:sldId id="264" r:id="rId12"/>
    <p:sldId id="279" r:id="rId13"/>
    <p:sldId id="280" r:id="rId14"/>
    <p:sldId id="274" r:id="rId15"/>
    <p:sldId id="275" r:id="rId16"/>
    <p:sldId id="276" r:id="rId17"/>
    <p:sldId id="265" r:id="rId18"/>
    <p:sldId id="281" r:id="rId19"/>
    <p:sldId id="266"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2E75"/>
    <a:srgbClr val="2C75C5"/>
    <a:srgbClr val="0059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86486" autoAdjust="0"/>
  </p:normalViewPr>
  <p:slideViewPr>
    <p:cSldViewPr snapToGrid="0">
      <p:cViewPr>
        <p:scale>
          <a:sx n="72" d="100"/>
          <a:sy n="72" d="100"/>
        </p:scale>
        <p:origin x="-1452" y="2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9D4E2-CE90-8243-BE53-C7B3E0AE7604}" type="datetimeFigureOut">
              <a:rPr lang="en-US" smtClean="0"/>
              <a:t>5/13/2019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63FE8-5B00-3A49-B6F2-5E1FEABB57A4}" type="slidenum">
              <a:rPr lang="en-US" smtClean="0"/>
              <a:t>‹#›</a:t>
            </a:fld>
            <a:endParaRPr lang="en-US"/>
          </a:p>
        </p:txBody>
      </p:sp>
    </p:spTree>
    <p:extLst>
      <p:ext uri="{BB962C8B-B14F-4D97-AF65-F5344CB8AC3E}">
        <p14:creationId xmlns:p14="http://schemas.microsoft.com/office/powerpoint/2010/main" val="26580225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a:t>
            </a:r>
            <a:r>
              <a:rPr lang="en-US" baseline="0" dirty="0" smtClean="0"/>
              <a:t> </a:t>
            </a:r>
            <a:r>
              <a:rPr lang="mr-IN" baseline="0" dirty="0" smtClean="0"/>
              <a:t>–</a:t>
            </a:r>
            <a:r>
              <a:rPr lang="en-US" baseline="0" dirty="0" smtClean="0"/>
              <a:t> Certified GC currently working in the Division of </a:t>
            </a:r>
            <a:r>
              <a:rPr lang="en-US" baseline="0" dirty="0" err="1" smtClean="0"/>
              <a:t>Peds</a:t>
            </a:r>
            <a:r>
              <a:rPr lang="en-US" baseline="0" dirty="0" smtClean="0"/>
              <a:t> Genetics at URMC where I have been since 2016.  </a:t>
            </a:r>
            <a:endParaRPr lang="en-US" dirty="0" smtClean="0"/>
          </a:p>
          <a:p>
            <a:endParaRPr lang="en-US" dirty="0" smtClean="0"/>
          </a:p>
          <a:p>
            <a:r>
              <a:rPr lang="en-US" dirty="0" smtClean="0"/>
              <a:t>I will be giving</a:t>
            </a:r>
            <a:r>
              <a:rPr lang="en-US" baseline="0" dirty="0" smtClean="0"/>
              <a:t> examples and experiences from our general genetics clinic here at the University of Rochester, so please keep in mind that when visiting different clinics and providers, their process may look very different. </a:t>
            </a:r>
            <a:endParaRPr lang="en-US" dirty="0"/>
          </a:p>
        </p:txBody>
      </p:sp>
      <p:sp>
        <p:nvSpPr>
          <p:cNvPr id="4" name="Slide Number Placeholder 3"/>
          <p:cNvSpPr>
            <a:spLocks noGrp="1"/>
          </p:cNvSpPr>
          <p:nvPr>
            <p:ph type="sldNum" sz="quarter" idx="10"/>
          </p:nvPr>
        </p:nvSpPr>
        <p:spPr/>
        <p:txBody>
          <a:bodyPr/>
          <a:lstStyle/>
          <a:p>
            <a:fld id="{41763FE8-5B00-3A49-B6F2-5E1FEABB57A4}" type="slidenum">
              <a:rPr lang="en-US" smtClean="0"/>
              <a:t>1</a:t>
            </a:fld>
            <a:endParaRPr lang="en-US"/>
          </a:p>
        </p:txBody>
      </p:sp>
    </p:spTree>
    <p:extLst>
      <p:ext uri="{BB962C8B-B14F-4D97-AF65-F5344CB8AC3E}">
        <p14:creationId xmlns:p14="http://schemas.microsoft.com/office/powerpoint/2010/main" val="72364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GC has</a:t>
            </a:r>
            <a:r>
              <a:rPr lang="en-US" baseline="0" dirty="0" smtClean="0"/>
              <a:t> already reviewed the patient’s referral and medical history to the best of our abilities.</a:t>
            </a:r>
            <a:endParaRPr lang="en-US" dirty="0"/>
          </a:p>
        </p:txBody>
      </p:sp>
      <p:sp>
        <p:nvSpPr>
          <p:cNvPr id="4" name="Slide Number Placeholder 3"/>
          <p:cNvSpPr>
            <a:spLocks noGrp="1"/>
          </p:cNvSpPr>
          <p:nvPr>
            <p:ph type="sldNum" sz="quarter" idx="10"/>
          </p:nvPr>
        </p:nvSpPr>
        <p:spPr/>
        <p:txBody>
          <a:bodyPr/>
          <a:lstStyle/>
          <a:p>
            <a:fld id="{41763FE8-5B00-3A49-B6F2-5E1FEABB57A4}" type="slidenum">
              <a:rPr lang="en-US" smtClean="0"/>
              <a:t>7</a:t>
            </a:fld>
            <a:endParaRPr lang="en-US"/>
          </a:p>
        </p:txBody>
      </p:sp>
    </p:spTree>
    <p:extLst>
      <p:ext uri="{BB962C8B-B14F-4D97-AF65-F5344CB8AC3E}">
        <p14:creationId xmlns:p14="http://schemas.microsoft.com/office/powerpoint/2010/main" val="3887829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63FE8-5B00-3A49-B6F2-5E1FEABB57A4}" type="slidenum">
              <a:rPr lang="en-US" smtClean="0"/>
              <a:t>11</a:t>
            </a:fld>
            <a:endParaRPr lang="en-US"/>
          </a:p>
        </p:txBody>
      </p:sp>
    </p:spTree>
    <p:extLst>
      <p:ext uri="{BB962C8B-B14F-4D97-AF65-F5344CB8AC3E}">
        <p14:creationId xmlns:p14="http://schemas.microsoft.com/office/powerpoint/2010/main" val="1674176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5/13/2019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4051428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5/13/2019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4244070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5/13/2019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2456277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5/13/2019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1479563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5/13/2019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181769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5/13/2019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215825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5/13/2019</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3536920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5/13/2019</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2058561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5/13/2019</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41980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5/13/2019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182297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5/13/2019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290629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2021905"/>
            <a:ext cx="7886700" cy="38347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1"/>
            <a:ext cx="9144000" cy="1825625"/>
          </a:xfrm>
          <a:prstGeom prst="rect">
            <a:avLst/>
          </a:prstGeom>
          <a:solidFill>
            <a:srgbClr val="462E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869724" y="6023175"/>
            <a:ext cx="2101360" cy="658979"/>
          </a:xfrm>
          <a:prstGeom prst="rect">
            <a:avLst/>
          </a:prstGeom>
        </p:spPr>
      </p:pic>
    </p:spTree>
    <p:extLst>
      <p:ext uri="{BB962C8B-B14F-4D97-AF65-F5344CB8AC3E}">
        <p14:creationId xmlns:p14="http://schemas.microsoft.com/office/powerpoint/2010/main" val="784189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Genetic Counseling for Hearing Loss</a:t>
            </a:r>
            <a:endParaRPr lang="en-US" dirty="0"/>
          </a:p>
        </p:txBody>
      </p:sp>
      <p:sp>
        <p:nvSpPr>
          <p:cNvPr id="3" name="Subtitle 2"/>
          <p:cNvSpPr>
            <a:spLocks noGrp="1"/>
          </p:cNvSpPr>
          <p:nvPr>
            <p:ph type="subTitle" idx="1"/>
          </p:nvPr>
        </p:nvSpPr>
        <p:spPr/>
        <p:txBody>
          <a:bodyPr/>
          <a:lstStyle/>
          <a:p>
            <a:r>
              <a:rPr lang="en-US" dirty="0" smtClean="0"/>
              <a:t>Emily Calamaro, MGC, CGC</a:t>
            </a:r>
          </a:p>
          <a:p>
            <a:r>
              <a:rPr lang="en-US" dirty="0" smtClean="0"/>
              <a:t>University of Rochester Medical Center</a:t>
            </a:r>
          </a:p>
        </p:txBody>
      </p:sp>
    </p:spTree>
    <p:extLst>
      <p:ext uri="{BB962C8B-B14F-4D97-AF65-F5344CB8AC3E}">
        <p14:creationId xmlns:p14="http://schemas.microsoft.com/office/powerpoint/2010/main" val="3015877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History</a:t>
            </a:r>
            <a:endParaRPr lang="en-US" dirty="0"/>
          </a:p>
        </p:txBody>
      </p:sp>
      <p:sp>
        <p:nvSpPr>
          <p:cNvPr id="3" name="Content Placeholder 2"/>
          <p:cNvSpPr>
            <a:spLocks noGrp="1"/>
          </p:cNvSpPr>
          <p:nvPr>
            <p:ph idx="1"/>
          </p:nvPr>
        </p:nvSpPr>
        <p:spPr/>
        <p:txBody>
          <a:bodyPr>
            <a:normAutofit/>
          </a:bodyPr>
          <a:lstStyle/>
          <a:p>
            <a:r>
              <a:rPr lang="en-US" dirty="0" smtClean="0"/>
              <a:t>Who else in the family has hearing loss?</a:t>
            </a:r>
          </a:p>
          <a:p>
            <a:r>
              <a:rPr lang="en-US" dirty="0" smtClean="0"/>
              <a:t>What is their relationship to the patient?</a:t>
            </a:r>
          </a:p>
          <a:p>
            <a:r>
              <a:rPr lang="en-US" dirty="0" smtClean="0"/>
              <a:t>Has an underlying cause of their hearing loss been identified?</a:t>
            </a:r>
          </a:p>
          <a:p>
            <a:r>
              <a:rPr lang="en-US" dirty="0" smtClean="0"/>
              <a:t>Has any genetic testing been done?</a:t>
            </a:r>
          </a:p>
          <a:p>
            <a:pPr lvl="1"/>
            <a:r>
              <a:rPr lang="en-US" dirty="0" smtClean="0"/>
              <a:t>Review of specific test results is important to determining risks</a:t>
            </a:r>
          </a:p>
        </p:txBody>
      </p:sp>
    </p:spTree>
    <p:extLst>
      <p:ext uri="{BB962C8B-B14F-4D97-AF65-F5344CB8AC3E}">
        <p14:creationId xmlns:p14="http://schemas.microsoft.com/office/powerpoint/2010/main" val="812457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“Genetic Test”?</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isn’t just one “genetic test”</a:t>
            </a:r>
          </a:p>
          <a:p>
            <a:pPr lvl="1"/>
            <a:r>
              <a:rPr lang="en-US" dirty="0" smtClean="0"/>
              <a:t>A common misconception in our patient population</a:t>
            </a:r>
          </a:p>
          <a:p>
            <a:r>
              <a:rPr lang="en-US" dirty="0" smtClean="0"/>
              <a:t>Which test to order depends on the indication, history, and suspected cause</a:t>
            </a:r>
          </a:p>
          <a:p>
            <a:pPr lvl="1"/>
            <a:r>
              <a:rPr lang="en-US" dirty="0" smtClean="0"/>
              <a:t>Genetic variant previously identified in the family?</a:t>
            </a:r>
          </a:p>
          <a:p>
            <a:pPr lvl="1"/>
            <a:r>
              <a:rPr lang="en-US" dirty="0" err="1" smtClean="0"/>
              <a:t>Syndromic</a:t>
            </a:r>
            <a:r>
              <a:rPr lang="en-US" dirty="0" smtClean="0"/>
              <a:t> vs. Non-</a:t>
            </a:r>
            <a:r>
              <a:rPr lang="en-US" dirty="0" err="1" smtClean="0"/>
              <a:t>syndromic</a:t>
            </a:r>
            <a:r>
              <a:rPr lang="en-US" dirty="0" smtClean="0"/>
              <a:t>?</a:t>
            </a:r>
          </a:p>
          <a:p>
            <a:pPr lvl="1"/>
            <a:r>
              <a:rPr lang="en-US" dirty="0" smtClean="0"/>
              <a:t>Not everyone should get the same test!</a:t>
            </a:r>
          </a:p>
          <a:p>
            <a:r>
              <a:rPr lang="en-US" dirty="0" smtClean="0"/>
              <a:t>Can be done by blood or saliva sample depending on the test/lab specifications</a:t>
            </a:r>
            <a:endParaRPr lang="en-US" dirty="0"/>
          </a:p>
        </p:txBody>
      </p:sp>
    </p:spTree>
    <p:extLst>
      <p:ext uri="{BB962C8B-B14F-4D97-AF65-F5344CB8AC3E}">
        <p14:creationId xmlns:p14="http://schemas.microsoft.com/office/powerpoint/2010/main" val="987231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Testing for Hearing Loss</a:t>
            </a:r>
            <a:endParaRPr lang="en-US" dirty="0"/>
          </a:p>
        </p:txBody>
      </p:sp>
      <p:pic>
        <p:nvPicPr>
          <p:cNvPr id="4" name="Content Placeholder 3" descr="Screen Shot 2019-05-10 at 8.25.59 PM.png"/>
          <p:cNvPicPr>
            <a:picLocks noGrp="1" noChangeAspect="1"/>
          </p:cNvPicPr>
          <p:nvPr>
            <p:ph idx="1"/>
          </p:nvPr>
        </p:nvPicPr>
        <p:blipFill>
          <a:blip r:embed="rId2">
            <a:extLst>
              <a:ext uri="{28A0092B-C50C-407E-A947-70E740481C1C}">
                <a14:useLocalDpi xmlns:a14="http://schemas.microsoft.com/office/drawing/2010/main" val="0"/>
              </a:ext>
            </a:extLst>
          </a:blip>
          <a:srcRect l="-8001" r="-8001"/>
          <a:stretch>
            <a:fillRect/>
          </a:stretch>
        </p:blipFill>
        <p:spPr>
          <a:xfrm>
            <a:off x="628650" y="1897793"/>
            <a:ext cx="7886700" cy="4065588"/>
          </a:xfrm>
        </p:spPr>
      </p:pic>
    </p:spTree>
    <p:extLst>
      <p:ext uri="{BB962C8B-B14F-4D97-AF65-F5344CB8AC3E}">
        <p14:creationId xmlns:p14="http://schemas.microsoft.com/office/powerpoint/2010/main" val="1819225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Genetic Testing</a:t>
            </a:r>
            <a:endParaRPr lang="en-US" dirty="0"/>
          </a:p>
        </p:txBody>
      </p:sp>
      <p:sp>
        <p:nvSpPr>
          <p:cNvPr id="3" name="Content Placeholder 2"/>
          <p:cNvSpPr>
            <a:spLocks noGrp="1"/>
          </p:cNvSpPr>
          <p:nvPr>
            <p:ph idx="1"/>
          </p:nvPr>
        </p:nvSpPr>
        <p:spPr>
          <a:xfrm>
            <a:off x="628650" y="2021904"/>
            <a:ext cx="7886700" cy="4062609"/>
          </a:xfrm>
        </p:spPr>
        <p:txBody>
          <a:bodyPr>
            <a:normAutofit fontScale="70000" lnSpcReduction="20000"/>
          </a:bodyPr>
          <a:lstStyle/>
          <a:p>
            <a:r>
              <a:rPr lang="en-US" dirty="0" smtClean="0"/>
              <a:t>Site-specific, familial variant testing</a:t>
            </a:r>
          </a:p>
          <a:p>
            <a:pPr lvl="1"/>
            <a:r>
              <a:rPr lang="en-US" dirty="0" smtClean="0"/>
              <a:t>Indication: Previously identified variant in the family</a:t>
            </a:r>
          </a:p>
          <a:p>
            <a:pPr lvl="1"/>
            <a:r>
              <a:rPr lang="en-US" dirty="0" smtClean="0"/>
              <a:t>Close degree of relationship</a:t>
            </a:r>
          </a:p>
          <a:p>
            <a:r>
              <a:rPr lang="en-US" dirty="0" smtClean="0"/>
              <a:t>Single gene or small gene panel</a:t>
            </a:r>
          </a:p>
          <a:p>
            <a:pPr lvl="1"/>
            <a:r>
              <a:rPr lang="en-US" dirty="0" smtClean="0"/>
              <a:t>Indication: Specific condition suspected or diagnosed clinically</a:t>
            </a:r>
          </a:p>
          <a:p>
            <a:pPr lvl="1"/>
            <a:r>
              <a:rPr lang="en-US" dirty="0" smtClean="0"/>
              <a:t>Example: Usher syndrome</a:t>
            </a:r>
          </a:p>
          <a:p>
            <a:r>
              <a:rPr lang="en-US" dirty="0" smtClean="0"/>
              <a:t>Large gene panel</a:t>
            </a:r>
          </a:p>
          <a:p>
            <a:pPr lvl="1"/>
            <a:r>
              <a:rPr lang="en-US" dirty="0" smtClean="0"/>
              <a:t>Indications: </a:t>
            </a:r>
          </a:p>
          <a:p>
            <a:pPr lvl="2"/>
            <a:r>
              <a:rPr lang="en-US" dirty="0" smtClean="0"/>
              <a:t>Multiple conditions possible and unable to narrow down list of genes based upon review of history</a:t>
            </a:r>
          </a:p>
          <a:p>
            <a:pPr lvl="2"/>
            <a:r>
              <a:rPr lang="en-US" dirty="0" smtClean="0"/>
              <a:t>Second-tier testing, after prior testing has been negative</a:t>
            </a:r>
          </a:p>
          <a:p>
            <a:pPr lvl="1"/>
            <a:r>
              <a:rPr lang="en-US" dirty="0" smtClean="0"/>
              <a:t>Example: Apparent non-</a:t>
            </a:r>
            <a:r>
              <a:rPr lang="en-US" dirty="0" err="1" smtClean="0"/>
              <a:t>syndromic</a:t>
            </a:r>
            <a:r>
              <a:rPr lang="en-US" dirty="0" smtClean="0"/>
              <a:t>, bilateral </a:t>
            </a:r>
            <a:r>
              <a:rPr lang="en-US" dirty="0" err="1" smtClean="0"/>
              <a:t>sensorineural</a:t>
            </a:r>
            <a:r>
              <a:rPr lang="en-US" dirty="0" smtClean="0"/>
              <a:t> hearing loss </a:t>
            </a:r>
          </a:p>
          <a:p>
            <a:r>
              <a:rPr lang="en-US" dirty="0" smtClean="0"/>
              <a:t>Chromosome-based testing </a:t>
            </a:r>
          </a:p>
          <a:p>
            <a:pPr lvl="1"/>
            <a:r>
              <a:rPr lang="en-US" dirty="0"/>
              <a:t>C</a:t>
            </a:r>
            <a:r>
              <a:rPr lang="en-US" dirty="0" smtClean="0"/>
              <a:t>hromosome microarray, chromosome analysis, </a:t>
            </a:r>
            <a:r>
              <a:rPr lang="en-US" dirty="0" err="1" smtClean="0"/>
              <a:t>etc</a:t>
            </a:r>
            <a:endParaRPr lang="en-US" dirty="0" smtClean="0"/>
          </a:p>
          <a:p>
            <a:pPr lvl="1"/>
            <a:r>
              <a:rPr lang="en-US" dirty="0" smtClean="0"/>
              <a:t>Example: Child with hearing loss and multiple birth defects</a:t>
            </a:r>
          </a:p>
          <a:p>
            <a:pPr lvl="1"/>
            <a:endParaRPr lang="en-US" dirty="0" smtClean="0"/>
          </a:p>
          <a:p>
            <a:pPr lvl="1"/>
            <a:endParaRPr lang="en-US" dirty="0"/>
          </a:p>
        </p:txBody>
      </p:sp>
    </p:spTree>
    <p:extLst>
      <p:ext uri="{BB962C8B-B14F-4D97-AF65-F5344CB8AC3E}">
        <p14:creationId xmlns:p14="http://schemas.microsoft.com/office/powerpoint/2010/main" val="2588862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Test Results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Positive</a:t>
            </a:r>
            <a:r>
              <a:rPr lang="en-US" dirty="0" smtClean="0"/>
              <a:t> </a:t>
            </a:r>
            <a:r>
              <a:rPr lang="mr-IN" dirty="0" smtClean="0"/>
              <a:t>–</a:t>
            </a:r>
            <a:r>
              <a:rPr lang="en-US" dirty="0" smtClean="0"/>
              <a:t> a gene/chromosome variant identified that explains the patient’s clinical symptoms </a:t>
            </a:r>
          </a:p>
          <a:p>
            <a:r>
              <a:rPr lang="en-US" b="1" dirty="0" smtClean="0"/>
              <a:t>Negative</a:t>
            </a:r>
            <a:r>
              <a:rPr lang="en-US" dirty="0" smtClean="0"/>
              <a:t> </a:t>
            </a:r>
            <a:r>
              <a:rPr lang="mr-IN" dirty="0" smtClean="0"/>
              <a:t>–</a:t>
            </a:r>
            <a:r>
              <a:rPr lang="en-US" dirty="0" smtClean="0"/>
              <a:t> no gene/chromosome variants were identified</a:t>
            </a:r>
          </a:p>
          <a:p>
            <a:pPr lvl="1"/>
            <a:r>
              <a:rPr lang="en-US" dirty="0" smtClean="0"/>
              <a:t>This does NOT necessarily mean there is no genetic cause or component</a:t>
            </a:r>
          </a:p>
          <a:p>
            <a:r>
              <a:rPr lang="en-US" b="1" dirty="0" smtClean="0"/>
              <a:t>Variant of Uncertain Significance </a:t>
            </a:r>
            <a:r>
              <a:rPr lang="mr-IN" dirty="0" smtClean="0"/>
              <a:t>–</a:t>
            </a:r>
            <a:r>
              <a:rPr lang="en-US" dirty="0" smtClean="0"/>
              <a:t> a gene/chromosome variant was identified, but the clinical significance is unclear at this time</a:t>
            </a:r>
          </a:p>
          <a:p>
            <a:pPr lvl="1"/>
            <a:r>
              <a:rPr lang="en-US" dirty="0" smtClean="0"/>
              <a:t>Follow up testing may be recommended</a:t>
            </a:r>
          </a:p>
          <a:p>
            <a:pPr lvl="1"/>
            <a:r>
              <a:rPr lang="en-US" dirty="0" smtClean="0"/>
              <a:t>Research possibilities</a:t>
            </a:r>
          </a:p>
          <a:p>
            <a:r>
              <a:rPr lang="en-US" dirty="0" smtClean="0"/>
              <a:t>It is common for a patient’s test to result in a combination of the above</a:t>
            </a:r>
          </a:p>
          <a:p>
            <a:r>
              <a:rPr lang="en-US" dirty="0" smtClean="0"/>
              <a:t>Incidental findings</a:t>
            </a:r>
          </a:p>
          <a:p>
            <a:pPr lvl="1"/>
            <a:r>
              <a:rPr lang="en-US" dirty="0" smtClean="0"/>
              <a:t>A test result indicates the patient has, will develop, or is likely to develop a condition or certain symptoms that are not currently present or suspected</a:t>
            </a:r>
          </a:p>
          <a:p>
            <a:pPr lvl="1"/>
            <a:r>
              <a:rPr lang="en-US" dirty="0" smtClean="0"/>
              <a:t>These typically occur when doing larger panels or more broad-based testing (i.e. chromosome microarray)</a:t>
            </a:r>
          </a:p>
        </p:txBody>
      </p:sp>
    </p:spTree>
    <p:extLst>
      <p:ext uri="{BB962C8B-B14F-4D97-AF65-F5344CB8AC3E}">
        <p14:creationId xmlns:p14="http://schemas.microsoft.com/office/powerpoint/2010/main" val="3929172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Test is Positive</a:t>
            </a:r>
            <a:r>
              <a:rPr lang="mr-IN" dirty="0" smtClean="0"/>
              <a:t>…</a:t>
            </a:r>
            <a:r>
              <a:rPr lang="en-US" dirty="0" smtClean="0"/>
              <a:t>Now What?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After disclosure of test results, the counselor will provide:</a:t>
            </a:r>
          </a:p>
          <a:p>
            <a:pPr lvl="1"/>
            <a:r>
              <a:rPr lang="en-US" dirty="0" smtClean="0"/>
              <a:t>Thorough explanation of the condition based on our </a:t>
            </a:r>
            <a:r>
              <a:rPr lang="en-US" u="sng" dirty="0" smtClean="0"/>
              <a:t>current</a:t>
            </a:r>
            <a:r>
              <a:rPr lang="en-US" dirty="0" smtClean="0"/>
              <a:t> understanding</a:t>
            </a:r>
          </a:p>
          <a:p>
            <a:pPr lvl="2"/>
            <a:r>
              <a:rPr lang="en-US" dirty="0" smtClean="0"/>
              <a:t>Inheritance pattern</a:t>
            </a:r>
          </a:p>
          <a:p>
            <a:pPr lvl="1"/>
            <a:r>
              <a:rPr lang="en-US" dirty="0" smtClean="0"/>
              <a:t>Anticipatory guidance </a:t>
            </a:r>
          </a:p>
          <a:p>
            <a:pPr lvl="2"/>
            <a:r>
              <a:rPr lang="en-US" dirty="0" smtClean="0"/>
              <a:t>Is the hearing loss progressive? </a:t>
            </a:r>
          </a:p>
          <a:p>
            <a:pPr lvl="2"/>
            <a:r>
              <a:rPr lang="en-US" dirty="0" smtClean="0"/>
              <a:t>Could there be additional symptoms?</a:t>
            </a:r>
          </a:p>
          <a:p>
            <a:pPr lvl="2"/>
            <a:r>
              <a:rPr lang="en-US" dirty="0" smtClean="0"/>
              <a:t>We don’t have a crystal ball!!</a:t>
            </a:r>
          </a:p>
          <a:p>
            <a:pPr lvl="1"/>
            <a:r>
              <a:rPr lang="en-US" dirty="0" smtClean="0"/>
              <a:t>Recommendations for follow up specialists/referrals as appropriate</a:t>
            </a:r>
          </a:p>
          <a:p>
            <a:pPr lvl="1"/>
            <a:r>
              <a:rPr lang="en-US" dirty="0" smtClean="0"/>
              <a:t>Emotional support and resources</a:t>
            </a:r>
          </a:p>
          <a:p>
            <a:pPr lvl="2"/>
            <a:r>
              <a:rPr lang="en-US" dirty="0" smtClean="0"/>
              <a:t>Support groups, online resources, contact with other patient’s and/or families</a:t>
            </a:r>
          </a:p>
          <a:p>
            <a:pPr lvl="1"/>
            <a:r>
              <a:rPr lang="en-US" dirty="0" smtClean="0"/>
              <a:t>Recommendations for other family members</a:t>
            </a:r>
          </a:p>
          <a:p>
            <a:pPr lvl="2"/>
            <a:endParaRPr lang="en-US" dirty="0"/>
          </a:p>
        </p:txBody>
      </p:sp>
    </p:spTree>
    <p:extLst>
      <p:ext uri="{BB962C8B-B14F-4D97-AF65-F5344CB8AC3E}">
        <p14:creationId xmlns:p14="http://schemas.microsoft.com/office/powerpoint/2010/main" val="2057710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Familial Genetic Testing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is always best to initiate testing with the individual who has hearing loss before testing other family members</a:t>
            </a:r>
          </a:p>
          <a:p>
            <a:r>
              <a:rPr lang="en-US" dirty="0" smtClean="0"/>
              <a:t>Once a genetic variant has been identified, other family members can be tested</a:t>
            </a:r>
          </a:p>
          <a:p>
            <a:pPr lvl="1"/>
            <a:r>
              <a:rPr lang="en-US" dirty="0" smtClean="0"/>
              <a:t>The genetic counselor will help to:</a:t>
            </a:r>
          </a:p>
          <a:p>
            <a:pPr lvl="2"/>
            <a:r>
              <a:rPr lang="en-US" dirty="0" smtClean="0"/>
              <a:t>Identify which family members are at risk</a:t>
            </a:r>
          </a:p>
          <a:p>
            <a:pPr lvl="2"/>
            <a:r>
              <a:rPr lang="en-US" dirty="0" smtClean="0"/>
              <a:t>Make a plan for how to discuss the results to family members</a:t>
            </a:r>
          </a:p>
          <a:p>
            <a:r>
              <a:rPr lang="en-US" dirty="0" smtClean="0"/>
              <a:t>In order for family members to be tested, a copy of the test results should be provided</a:t>
            </a:r>
          </a:p>
          <a:p>
            <a:pPr lvl="1"/>
            <a:r>
              <a:rPr lang="en-US" dirty="0" smtClean="0"/>
              <a:t>This tells us: What condition, which gene, the specific variant, which lab was used</a:t>
            </a:r>
          </a:p>
          <a:p>
            <a:r>
              <a:rPr lang="en-US" dirty="0" smtClean="0"/>
              <a:t>Not all family members need to be tested!</a:t>
            </a:r>
          </a:p>
          <a:p>
            <a:endParaRPr lang="en-US" dirty="0"/>
          </a:p>
        </p:txBody>
      </p:sp>
    </p:spTree>
    <p:extLst>
      <p:ext uri="{BB962C8B-B14F-4D97-AF65-F5344CB8AC3E}">
        <p14:creationId xmlns:p14="http://schemas.microsoft.com/office/powerpoint/2010/main" val="2558364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Coverage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Insurance coverage is based upon medical necessity, which depends on specific plan/policy guidelines</a:t>
            </a:r>
          </a:p>
          <a:p>
            <a:r>
              <a:rPr lang="en-US" dirty="0"/>
              <a:t>We always try to obtain insurance prior authorization</a:t>
            </a:r>
          </a:p>
          <a:p>
            <a:r>
              <a:rPr lang="en-US" dirty="0"/>
              <a:t>Blood/saliva sample is not obtained until </a:t>
            </a:r>
            <a:r>
              <a:rPr lang="en-US" u="sng" dirty="0"/>
              <a:t>after</a:t>
            </a:r>
            <a:r>
              <a:rPr lang="en-US" dirty="0"/>
              <a:t> PA </a:t>
            </a:r>
            <a:r>
              <a:rPr lang="en-US" dirty="0" smtClean="0"/>
              <a:t>approved</a:t>
            </a:r>
          </a:p>
          <a:p>
            <a:r>
              <a:rPr lang="en-US" dirty="0" smtClean="0"/>
              <a:t>Insurance coverage can be a significant barrier to genetic testing for many people</a:t>
            </a:r>
          </a:p>
          <a:p>
            <a:pPr lvl="1"/>
            <a:r>
              <a:rPr lang="en-US" dirty="0" smtClean="0"/>
              <a:t>Your genetic counselor can help determine the best course of action, and may be able to provide alternative payment option</a:t>
            </a:r>
            <a:endParaRPr lang="en-US" dirty="0"/>
          </a:p>
          <a:p>
            <a:pPr marL="0" indent="0">
              <a:buNone/>
            </a:pPr>
            <a:endParaRPr lang="en-US" dirty="0"/>
          </a:p>
        </p:txBody>
      </p:sp>
    </p:spTree>
    <p:extLst>
      <p:ext uri="{BB962C8B-B14F-4D97-AF65-F5344CB8AC3E}">
        <p14:creationId xmlns:p14="http://schemas.microsoft.com/office/powerpoint/2010/main" val="386655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5564270" y="1931452"/>
            <a:ext cx="3579730" cy="4351338"/>
          </a:xfrm>
        </p:spPr>
        <p:txBody>
          <a:bodyPr/>
          <a:lstStyle/>
          <a:p>
            <a:pPr marL="0" indent="0" algn="ctr">
              <a:buNone/>
            </a:pPr>
            <a:r>
              <a:rPr lang="en-US" dirty="0" smtClean="0"/>
              <a:t>Want more information?</a:t>
            </a:r>
          </a:p>
          <a:p>
            <a:pPr marL="0" indent="0">
              <a:buNone/>
            </a:pPr>
            <a:endParaRPr lang="en-US" dirty="0" smtClean="0"/>
          </a:p>
          <a:p>
            <a:pPr marL="0" indent="0">
              <a:buNone/>
            </a:pPr>
            <a:r>
              <a:rPr lang="en-US" dirty="0"/>
              <a:t>	</a:t>
            </a:r>
            <a:r>
              <a:rPr lang="en-US" dirty="0" err="1" smtClean="0"/>
              <a:t>NSGC.org</a:t>
            </a:r>
            <a:endParaRPr lang="en-US" dirty="0" smtClean="0"/>
          </a:p>
          <a:p>
            <a:pPr marL="0" indent="0">
              <a:buNone/>
            </a:pPr>
            <a:endParaRPr lang="en-US" dirty="0" smtClean="0"/>
          </a:p>
          <a:p>
            <a:pPr marL="0" indent="0" algn="ctr">
              <a:buNone/>
            </a:pPr>
            <a:r>
              <a:rPr lang="en-US" sz="2000" dirty="0" err="1" smtClean="0"/>
              <a:t>aboutgeneticcounselors.com</a:t>
            </a:r>
            <a:endParaRPr lang="en-US" sz="2000" dirty="0"/>
          </a:p>
        </p:txBody>
      </p:sp>
      <p:pic>
        <p:nvPicPr>
          <p:cNvPr id="5" name="Content Placeholder 3" descr="Screen Shot 2019-05-09 at 2.42.41 PM.png"/>
          <p:cNvPicPr>
            <a:picLocks noGrp="1" noChangeAspect="1"/>
          </p:cNvPicPr>
          <p:nvPr>
            <p:ph sz="half" idx="2"/>
          </p:nvPr>
        </p:nvPicPr>
        <p:blipFill>
          <a:blip r:embed="rId2">
            <a:extLst>
              <a:ext uri="{28A0092B-C50C-407E-A947-70E740481C1C}">
                <a14:useLocalDpi xmlns:a14="http://schemas.microsoft.com/office/drawing/2010/main" val="0"/>
              </a:ext>
            </a:extLst>
          </a:blip>
          <a:srcRect l="1927" r="1927"/>
          <a:stretch>
            <a:fillRect/>
          </a:stretch>
        </p:blipFill>
        <p:spPr>
          <a:xfrm>
            <a:off x="120962" y="347719"/>
            <a:ext cx="5530816" cy="6192798"/>
          </a:xfrm>
        </p:spPr>
      </p:pic>
    </p:spTree>
    <p:extLst>
      <p:ext uri="{BB962C8B-B14F-4D97-AF65-F5344CB8AC3E}">
        <p14:creationId xmlns:p14="http://schemas.microsoft.com/office/powerpoint/2010/main" val="1078523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350" y="2308163"/>
            <a:ext cx="7886700" cy="1325563"/>
          </a:xfrm>
        </p:spPr>
        <p:txBody>
          <a:bodyPr/>
          <a:lstStyle/>
          <a:p>
            <a:pPr algn="ctr"/>
            <a:r>
              <a:rPr lang="en-US" dirty="0" smtClean="0"/>
              <a:t>Questions?</a:t>
            </a:r>
            <a:endParaRPr lang="en-US" dirty="0"/>
          </a:p>
        </p:txBody>
      </p:sp>
    </p:spTree>
    <p:extLst>
      <p:ext uri="{BB962C8B-B14F-4D97-AF65-F5344CB8AC3E}">
        <p14:creationId xmlns:p14="http://schemas.microsoft.com/office/powerpoint/2010/main" val="1466850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lstStyle/>
          <a:p>
            <a:r>
              <a:rPr lang="en-US" dirty="0" smtClean="0"/>
              <a:t>Who are genetic counselors?</a:t>
            </a:r>
          </a:p>
          <a:p>
            <a:r>
              <a:rPr lang="en-US" dirty="0" smtClean="0"/>
              <a:t>Why should I see a genetic counselor?</a:t>
            </a:r>
          </a:p>
          <a:p>
            <a:r>
              <a:rPr lang="en-US" dirty="0" smtClean="0"/>
              <a:t>What can I expect from a genetics appointment?</a:t>
            </a:r>
          </a:p>
          <a:p>
            <a:r>
              <a:rPr lang="en-US" dirty="0" smtClean="0"/>
              <a:t>What about genetic testing?</a:t>
            </a:r>
          </a:p>
          <a:p>
            <a:r>
              <a:rPr lang="en-US" dirty="0" smtClean="0"/>
              <a:t>What does this mean for my family members?</a:t>
            </a:r>
          </a:p>
        </p:txBody>
      </p:sp>
    </p:spTree>
    <p:extLst>
      <p:ext uri="{BB962C8B-B14F-4D97-AF65-F5344CB8AC3E}">
        <p14:creationId xmlns:p14="http://schemas.microsoft.com/office/powerpoint/2010/main" val="2452162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National Society of Genetic Counselors. Genetic Counselors. </a:t>
            </a:r>
            <a:r>
              <a:rPr lang="en-US" dirty="0" err="1" smtClean="0"/>
              <a:t>aboutgeneticcounselors.com</a:t>
            </a:r>
            <a:endParaRPr lang="en-US" dirty="0" smtClean="0"/>
          </a:p>
          <a:p>
            <a:r>
              <a:rPr lang="en-US" dirty="0" smtClean="0"/>
              <a:t>American Board of Genetic Counseling. </a:t>
            </a:r>
            <a:r>
              <a:rPr lang="en-US" dirty="0" err="1" smtClean="0"/>
              <a:t>abgc.net</a:t>
            </a:r>
            <a:endParaRPr lang="en-US" dirty="0" smtClean="0"/>
          </a:p>
          <a:p>
            <a:r>
              <a:rPr lang="en-US" dirty="0" smtClean="0"/>
              <a:t>Shearer, A.E., Hildebrand, M.S., Smith, R.JH. (2017). Hereditary Hearing Loss and Deafness Overview. </a:t>
            </a:r>
            <a:r>
              <a:rPr lang="en-US" i="1" dirty="0" err="1" smtClean="0"/>
              <a:t>GeneReviews</a:t>
            </a:r>
            <a:r>
              <a:rPr lang="en-US" i="1" dirty="0"/>
              <a:t>. </a:t>
            </a:r>
            <a:r>
              <a:rPr lang="en-US" dirty="0"/>
              <a:t>https://</a:t>
            </a:r>
            <a:r>
              <a:rPr lang="en-US" dirty="0" err="1"/>
              <a:t>www.ncbi.nlm.nih.gov</a:t>
            </a:r>
            <a:r>
              <a:rPr lang="en-US" dirty="0"/>
              <a:t>/books/NBK1434/</a:t>
            </a:r>
          </a:p>
        </p:txBody>
      </p:sp>
    </p:spTree>
    <p:extLst>
      <p:ext uri="{BB962C8B-B14F-4D97-AF65-F5344CB8AC3E}">
        <p14:creationId xmlns:p14="http://schemas.microsoft.com/office/powerpoint/2010/main" val="556542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Counselors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Medical professionals with specialized training (Master’s degree) in genetics and counseling to help patients and their families understand and make decisions about their genetic health</a:t>
            </a:r>
          </a:p>
          <a:p>
            <a:r>
              <a:rPr lang="en-US" dirty="0" smtClean="0"/>
              <a:t>Choose and interpret genetic tests</a:t>
            </a:r>
          </a:p>
          <a:p>
            <a:r>
              <a:rPr lang="en-US" dirty="0" smtClean="0"/>
              <a:t>Use non-directive counseling </a:t>
            </a:r>
          </a:p>
          <a:p>
            <a:pPr lvl="1"/>
            <a:r>
              <a:rPr lang="en-US" dirty="0" smtClean="0"/>
              <a:t>The goal of genetic counseling is to help the patient make the right decision for </a:t>
            </a:r>
            <a:r>
              <a:rPr lang="en-US" i="1" dirty="0" smtClean="0"/>
              <a:t>them</a:t>
            </a:r>
            <a:endParaRPr lang="en-US" dirty="0" smtClean="0"/>
          </a:p>
          <a:p>
            <a:r>
              <a:rPr lang="en-US" dirty="0" smtClean="0"/>
              <a:t>Support patients and families to: </a:t>
            </a:r>
          </a:p>
          <a:p>
            <a:pPr lvl="1"/>
            <a:r>
              <a:rPr lang="en-US" dirty="0" smtClean="0"/>
              <a:t>Understand how genetic conditions may impact them</a:t>
            </a:r>
          </a:p>
          <a:p>
            <a:pPr lvl="1"/>
            <a:r>
              <a:rPr lang="en-US" dirty="0" smtClean="0"/>
              <a:t>Understand genetic inheritance, risks, occurrence, recurrence</a:t>
            </a:r>
          </a:p>
          <a:p>
            <a:pPr lvl="1"/>
            <a:r>
              <a:rPr lang="en-US" dirty="0" smtClean="0"/>
              <a:t>Make informed decisions about their medical care</a:t>
            </a:r>
          </a:p>
          <a:p>
            <a:pPr lvl="1"/>
            <a:endParaRPr lang="en-US" dirty="0" smtClean="0"/>
          </a:p>
          <a:p>
            <a:pPr lvl="1"/>
            <a:endParaRPr lang="en-US" dirty="0"/>
          </a:p>
        </p:txBody>
      </p:sp>
    </p:spTree>
    <p:extLst>
      <p:ext uri="{BB962C8B-B14F-4D97-AF65-F5344CB8AC3E}">
        <p14:creationId xmlns:p14="http://schemas.microsoft.com/office/powerpoint/2010/main" val="305159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Counselors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Most work in a clinic or hospital setting with various other specialists</a:t>
            </a:r>
          </a:p>
          <a:p>
            <a:r>
              <a:rPr lang="en-US" dirty="0" smtClean="0"/>
              <a:t>Many work directly with a Medical Geneticist</a:t>
            </a:r>
          </a:p>
          <a:p>
            <a:r>
              <a:rPr lang="en-US" dirty="0" smtClean="0"/>
              <a:t>Work in a variety of specialties:</a:t>
            </a:r>
          </a:p>
          <a:p>
            <a:pPr lvl="1"/>
            <a:r>
              <a:rPr lang="en-US" dirty="0" smtClean="0"/>
              <a:t>Prenatal/Preconception</a:t>
            </a:r>
          </a:p>
          <a:p>
            <a:pPr lvl="1"/>
            <a:r>
              <a:rPr lang="en-US" dirty="0" smtClean="0"/>
              <a:t>Pediatric</a:t>
            </a:r>
          </a:p>
          <a:p>
            <a:pPr lvl="1"/>
            <a:r>
              <a:rPr lang="en-US" dirty="0" smtClean="0"/>
              <a:t>Cancer</a:t>
            </a:r>
          </a:p>
          <a:p>
            <a:pPr lvl="1"/>
            <a:r>
              <a:rPr lang="en-US" dirty="0" smtClean="0"/>
              <a:t>Cardiology</a:t>
            </a:r>
          </a:p>
          <a:p>
            <a:pPr lvl="1"/>
            <a:r>
              <a:rPr lang="en-US" dirty="0" smtClean="0"/>
              <a:t>Neurology</a:t>
            </a:r>
          </a:p>
          <a:p>
            <a:pPr lvl="1"/>
            <a:r>
              <a:rPr lang="en-US" dirty="0" smtClean="0"/>
              <a:t>Research</a:t>
            </a:r>
          </a:p>
          <a:p>
            <a:endParaRPr lang="en-US" dirty="0"/>
          </a:p>
        </p:txBody>
      </p:sp>
    </p:spTree>
    <p:extLst>
      <p:ext uri="{BB962C8B-B14F-4D97-AF65-F5344CB8AC3E}">
        <p14:creationId xmlns:p14="http://schemas.microsoft.com/office/powerpoint/2010/main" val="1644821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Credentials: More like Alphabet Soup</a:t>
            </a:r>
            <a:endParaRPr lang="en-US" dirty="0"/>
          </a:p>
        </p:txBody>
      </p:sp>
      <p:sp>
        <p:nvSpPr>
          <p:cNvPr id="3" name="Content Placeholder 2"/>
          <p:cNvSpPr>
            <a:spLocks noGrp="1"/>
          </p:cNvSpPr>
          <p:nvPr>
            <p:ph idx="1"/>
          </p:nvPr>
        </p:nvSpPr>
        <p:spPr/>
        <p:txBody>
          <a:bodyPr/>
          <a:lstStyle/>
          <a:p>
            <a:r>
              <a:rPr lang="en-US" dirty="0" smtClean="0"/>
              <a:t>Genetic counselors are board certified by the ABGC (American Board of Genetic Counseling)</a:t>
            </a:r>
          </a:p>
          <a:p>
            <a:pPr lvl="1"/>
            <a:r>
              <a:rPr lang="en-US" dirty="0" smtClean="0"/>
              <a:t>CGC: Certified Genetic Counselor</a:t>
            </a:r>
          </a:p>
          <a:p>
            <a:pPr lvl="1"/>
            <a:r>
              <a:rPr lang="en-US" dirty="0" smtClean="0"/>
              <a:t>Not always required</a:t>
            </a:r>
          </a:p>
          <a:p>
            <a:r>
              <a:rPr lang="en-US" dirty="0" smtClean="0"/>
              <a:t>LCGC: </a:t>
            </a:r>
            <a:r>
              <a:rPr lang="en-US" i="1" dirty="0" smtClean="0"/>
              <a:t>Licensed </a:t>
            </a:r>
            <a:r>
              <a:rPr lang="en-US" dirty="0" smtClean="0"/>
              <a:t>Certified Genetic Counselor</a:t>
            </a:r>
          </a:p>
          <a:p>
            <a:pPr lvl="1"/>
            <a:r>
              <a:rPr lang="en-US" dirty="0" smtClean="0"/>
              <a:t>Now required to practice genetic counseling in many states</a:t>
            </a:r>
          </a:p>
          <a:p>
            <a:pPr lvl="1"/>
            <a:r>
              <a:rPr lang="en-US" dirty="0" smtClean="0"/>
              <a:t>Must be board certified to be licensed</a:t>
            </a:r>
          </a:p>
          <a:p>
            <a:pPr lvl="1"/>
            <a:endParaRPr lang="en-US" dirty="0"/>
          </a:p>
        </p:txBody>
      </p:sp>
    </p:spTree>
    <p:extLst>
      <p:ext uri="{BB962C8B-B14F-4D97-AF65-F5344CB8AC3E}">
        <p14:creationId xmlns:p14="http://schemas.microsoft.com/office/powerpoint/2010/main" val="523159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Referrals</a:t>
            </a:r>
            <a:endParaRPr lang="en-US" dirty="0"/>
          </a:p>
        </p:txBody>
      </p:sp>
      <p:sp>
        <p:nvSpPr>
          <p:cNvPr id="3" name="Content Placeholder 2"/>
          <p:cNvSpPr>
            <a:spLocks noGrp="1"/>
          </p:cNvSpPr>
          <p:nvPr>
            <p:ph sz="half" idx="1"/>
          </p:nvPr>
        </p:nvSpPr>
        <p:spPr>
          <a:xfrm>
            <a:off x="336867" y="1997236"/>
            <a:ext cx="3886200" cy="4351338"/>
          </a:xfrm>
        </p:spPr>
        <p:txBody>
          <a:bodyPr>
            <a:normAutofit fontScale="85000" lnSpcReduction="20000"/>
          </a:bodyPr>
          <a:lstStyle/>
          <a:p>
            <a:r>
              <a:rPr lang="en-US" dirty="0"/>
              <a:t>Preconception/Prenatal</a:t>
            </a:r>
          </a:p>
          <a:p>
            <a:pPr lvl="1"/>
            <a:r>
              <a:rPr lang="en-US" dirty="0"/>
              <a:t>Parent’s personal history</a:t>
            </a:r>
          </a:p>
          <a:p>
            <a:pPr lvl="1"/>
            <a:r>
              <a:rPr lang="en-US" dirty="0"/>
              <a:t>Family history</a:t>
            </a:r>
          </a:p>
          <a:p>
            <a:pPr lvl="1"/>
            <a:r>
              <a:rPr lang="en-US" dirty="0"/>
              <a:t>Abnormal screening tests</a:t>
            </a:r>
          </a:p>
          <a:p>
            <a:pPr lvl="1"/>
            <a:r>
              <a:rPr lang="en-US" dirty="0"/>
              <a:t>Multiple miscarriages</a:t>
            </a:r>
          </a:p>
          <a:p>
            <a:pPr lvl="1"/>
            <a:r>
              <a:rPr lang="en-US" dirty="0"/>
              <a:t>Advanced Maternal Age (AMA)</a:t>
            </a:r>
          </a:p>
          <a:p>
            <a:pPr lvl="1"/>
            <a:r>
              <a:rPr lang="en-US" dirty="0"/>
              <a:t>Previous child with a birth defect or genetic condition</a:t>
            </a:r>
          </a:p>
          <a:p>
            <a:pPr lvl="1"/>
            <a:r>
              <a:rPr lang="en-US" dirty="0"/>
              <a:t>Infertility</a:t>
            </a:r>
          </a:p>
          <a:p>
            <a:pPr lvl="1"/>
            <a:r>
              <a:rPr lang="en-US" dirty="0"/>
              <a:t>Maternal conditions (diabetes, cardiomyopathies, etc.</a:t>
            </a:r>
            <a:r>
              <a:rPr lang="en-US" dirty="0" smtClean="0"/>
              <a:t>)</a:t>
            </a:r>
            <a:endParaRPr lang="en-US" dirty="0"/>
          </a:p>
        </p:txBody>
      </p:sp>
      <p:sp>
        <p:nvSpPr>
          <p:cNvPr id="4" name="Content Placeholder 3"/>
          <p:cNvSpPr>
            <a:spLocks noGrp="1"/>
          </p:cNvSpPr>
          <p:nvPr>
            <p:ph sz="half" idx="2"/>
          </p:nvPr>
        </p:nvSpPr>
        <p:spPr>
          <a:xfrm>
            <a:off x="4629150" y="1997236"/>
            <a:ext cx="3886200" cy="4351338"/>
          </a:xfrm>
        </p:spPr>
        <p:txBody>
          <a:bodyPr>
            <a:normAutofit fontScale="85000" lnSpcReduction="20000"/>
          </a:bodyPr>
          <a:lstStyle/>
          <a:p>
            <a:r>
              <a:rPr lang="en-US" dirty="0" smtClean="0"/>
              <a:t>Pediatric</a:t>
            </a:r>
          </a:p>
          <a:p>
            <a:pPr lvl="1"/>
            <a:r>
              <a:rPr lang="en-US" dirty="0" smtClean="0"/>
              <a:t>Birth defects </a:t>
            </a:r>
            <a:endParaRPr lang="en-US" dirty="0"/>
          </a:p>
          <a:p>
            <a:pPr lvl="1"/>
            <a:r>
              <a:rPr lang="en-US" dirty="0"/>
              <a:t>Autism spectrum disorders</a:t>
            </a:r>
          </a:p>
          <a:p>
            <a:pPr lvl="1"/>
            <a:r>
              <a:rPr lang="en-US" dirty="0"/>
              <a:t>Developmental delays</a:t>
            </a:r>
          </a:p>
          <a:p>
            <a:pPr lvl="1"/>
            <a:r>
              <a:rPr lang="en-US" dirty="0" smtClean="0"/>
              <a:t>Intellectual </a:t>
            </a:r>
            <a:r>
              <a:rPr lang="en-US" dirty="0"/>
              <a:t>disabilities</a:t>
            </a:r>
          </a:p>
          <a:p>
            <a:pPr lvl="1"/>
            <a:r>
              <a:rPr lang="en-US" dirty="0" err="1"/>
              <a:t>Dysmorphic</a:t>
            </a:r>
            <a:r>
              <a:rPr lang="en-US" dirty="0"/>
              <a:t> facial </a:t>
            </a:r>
            <a:r>
              <a:rPr lang="en-US" dirty="0" smtClean="0"/>
              <a:t>features</a:t>
            </a:r>
          </a:p>
          <a:p>
            <a:pPr lvl="1"/>
            <a:r>
              <a:rPr lang="en-US" dirty="0" smtClean="0"/>
              <a:t>Hearing </a:t>
            </a:r>
            <a:r>
              <a:rPr lang="en-US" dirty="0"/>
              <a:t>loss</a:t>
            </a:r>
          </a:p>
          <a:p>
            <a:pPr lvl="1"/>
            <a:r>
              <a:rPr lang="en-US" dirty="0" smtClean="0"/>
              <a:t>Seizures</a:t>
            </a:r>
          </a:p>
          <a:p>
            <a:r>
              <a:rPr lang="en-US" dirty="0" smtClean="0"/>
              <a:t>Adult/Cancer</a:t>
            </a:r>
          </a:p>
          <a:p>
            <a:pPr lvl="1"/>
            <a:r>
              <a:rPr lang="en-US" dirty="0"/>
              <a:t>Family history of genetic disorder</a:t>
            </a:r>
          </a:p>
          <a:p>
            <a:pPr lvl="1"/>
            <a:r>
              <a:rPr lang="en-US" dirty="0"/>
              <a:t>Signs of progressive disease</a:t>
            </a:r>
          </a:p>
          <a:p>
            <a:pPr lvl="1"/>
            <a:r>
              <a:rPr lang="en-US" dirty="0" smtClean="0"/>
              <a:t>Personal or family history </a:t>
            </a:r>
            <a:r>
              <a:rPr lang="en-US" dirty="0"/>
              <a:t>of early-onset/rare </a:t>
            </a:r>
            <a:r>
              <a:rPr lang="en-US" dirty="0" smtClean="0"/>
              <a:t>cancer</a:t>
            </a:r>
            <a:endParaRPr lang="en-US" dirty="0"/>
          </a:p>
        </p:txBody>
      </p:sp>
    </p:spTree>
    <p:extLst>
      <p:ext uri="{BB962C8B-B14F-4D97-AF65-F5344CB8AC3E}">
        <p14:creationId xmlns:p14="http://schemas.microsoft.com/office/powerpoint/2010/main" val="4128529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Appointment will last between 30-60 minutes</a:t>
            </a:r>
          </a:p>
          <a:p>
            <a:r>
              <a:rPr lang="en-US" dirty="0" smtClean="0"/>
              <a:t>Interpreter present</a:t>
            </a:r>
          </a:p>
          <a:p>
            <a:r>
              <a:rPr lang="en-US" dirty="0" smtClean="0"/>
              <a:t>Discuss the reason for referral</a:t>
            </a:r>
          </a:p>
          <a:p>
            <a:r>
              <a:rPr lang="en-US" dirty="0" smtClean="0"/>
              <a:t>Thorough review of the patient’s birth, medical and family history with the GC</a:t>
            </a:r>
          </a:p>
          <a:p>
            <a:r>
              <a:rPr lang="en-US" dirty="0" smtClean="0"/>
              <a:t>Discuss options for genetic testing</a:t>
            </a:r>
          </a:p>
          <a:p>
            <a:r>
              <a:rPr lang="en-US" dirty="0" smtClean="0"/>
              <a:t>May include a physical exam by MD</a:t>
            </a:r>
          </a:p>
          <a:p>
            <a:r>
              <a:rPr lang="en-US" dirty="0" smtClean="0"/>
              <a:t>Genetic test consent obtained</a:t>
            </a:r>
          </a:p>
          <a:p>
            <a:r>
              <a:rPr lang="en-US" dirty="0" smtClean="0"/>
              <a:t>Genetic testing performed</a:t>
            </a:r>
          </a:p>
          <a:p>
            <a:r>
              <a:rPr lang="en-US" dirty="0" smtClean="0"/>
              <a:t>GC reviews genetic test results thoroughly</a:t>
            </a:r>
          </a:p>
          <a:p>
            <a:r>
              <a:rPr lang="en-US" dirty="0" smtClean="0"/>
              <a:t>Disclosure of test results and follow up recommendations</a:t>
            </a:r>
          </a:p>
          <a:p>
            <a:pPr lvl="1"/>
            <a:r>
              <a:rPr lang="en-US" dirty="0" smtClean="0"/>
              <a:t>Further testing, specialist referrals, familial testing, etc.</a:t>
            </a:r>
          </a:p>
          <a:p>
            <a:endParaRPr lang="en-US" dirty="0" smtClean="0"/>
          </a:p>
          <a:p>
            <a:endParaRPr lang="en-US" dirty="0" smtClean="0"/>
          </a:p>
          <a:p>
            <a:pPr lvl="1"/>
            <a:endParaRPr lang="en-US" dirty="0"/>
          </a:p>
        </p:txBody>
      </p:sp>
    </p:spTree>
    <p:extLst>
      <p:ext uri="{BB962C8B-B14F-4D97-AF65-F5344CB8AC3E}">
        <p14:creationId xmlns:p14="http://schemas.microsoft.com/office/powerpoint/2010/main" val="1841684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Prenatal and birth history	</a:t>
            </a:r>
          </a:p>
          <a:p>
            <a:pPr lvl="1"/>
            <a:r>
              <a:rPr lang="en-US" dirty="0" smtClean="0"/>
              <a:t>Maternal exposures to medications/drugs/alcohol</a:t>
            </a:r>
          </a:p>
          <a:p>
            <a:pPr lvl="1"/>
            <a:r>
              <a:rPr lang="en-US" dirty="0" smtClean="0"/>
              <a:t>Maternal infections</a:t>
            </a:r>
          </a:p>
          <a:p>
            <a:pPr lvl="1"/>
            <a:r>
              <a:rPr lang="en-US" dirty="0" smtClean="0"/>
              <a:t>Infections during newborn period</a:t>
            </a:r>
          </a:p>
          <a:p>
            <a:r>
              <a:rPr lang="en-US" dirty="0" smtClean="0"/>
              <a:t>Medical History</a:t>
            </a:r>
          </a:p>
          <a:p>
            <a:pPr lvl="1"/>
            <a:r>
              <a:rPr lang="en-US" dirty="0" smtClean="0"/>
              <a:t>Age of onset of hearing loss</a:t>
            </a:r>
          </a:p>
          <a:p>
            <a:pPr lvl="2"/>
            <a:r>
              <a:rPr lang="en-US" dirty="0" smtClean="0"/>
              <a:t>Congenital, pre-lingual, post-lingual, late-onset</a:t>
            </a:r>
          </a:p>
          <a:p>
            <a:pPr lvl="1"/>
            <a:r>
              <a:rPr lang="en-US" dirty="0" smtClean="0"/>
              <a:t>Type </a:t>
            </a:r>
          </a:p>
          <a:p>
            <a:pPr lvl="2"/>
            <a:r>
              <a:rPr lang="en-US" dirty="0" smtClean="0"/>
              <a:t>Conductive vs. </a:t>
            </a:r>
            <a:r>
              <a:rPr lang="en-US" dirty="0" err="1" smtClean="0"/>
              <a:t>Sensorineural</a:t>
            </a:r>
            <a:r>
              <a:rPr lang="en-US" dirty="0" smtClean="0"/>
              <a:t> vs. Mixed</a:t>
            </a:r>
          </a:p>
          <a:p>
            <a:pPr lvl="1"/>
            <a:r>
              <a:rPr lang="en-US" dirty="0" smtClean="0"/>
              <a:t>Severity</a:t>
            </a:r>
            <a:endParaRPr lang="en-US" dirty="0"/>
          </a:p>
          <a:p>
            <a:pPr lvl="2"/>
            <a:r>
              <a:rPr lang="en-US" dirty="0" smtClean="0"/>
              <a:t>Mild, moderate, severe, profound</a:t>
            </a:r>
          </a:p>
          <a:p>
            <a:pPr lvl="1"/>
            <a:r>
              <a:rPr lang="en-US" dirty="0" smtClean="0"/>
              <a:t>Other: Vision, kidney, heart problems, birth defects, </a:t>
            </a:r>
            <a:r>
              <a:rPr lang="en-US" dirty="0" err="1" smtClean="0"/>
              <a:t>etc</a:t>
            </a:r>
            <a:endParaRPr lang="en-US" dirty="0"/>
          </a:p>
        </p:txBody>
      </p:sp>
    </p:spTree>
    <p:extLst>
      <p:ext uri="{BB962C8B-B14F-4D97-AF65-F5344CB8AC3E}">
        <p14:creationId xmlns:p14="http://schemas.microsoft.com/office/powerpoint/2010/main" val="4098492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History</a:t>
            </a:r>
            <a:endParaRPr lang="en-US" dirty="0"/>
          </a:p>
        </p:txBody>
      </p:sp>
      <p:sp>
        <p:nvSpPr>
          <p:cNvPr id="3" name="Content Placeholder 2"/>
          <p:cNvSpPr>
            <a:spLocks noGrp="1"/>
          </p:cNvSpPr>
          <p:nvPr>
            <p:ph sz="half" idx="1"/>
          </p:nvPr>
        </p:nvSpPr>
        <p:spPr/>
        <p:txBody>
          <a:bodyPr>
            <a:normAutofit fontScale="92500" lnSpcReduction="20000"/>
          </a:bodyPr>
          <a:lstStyle/>
          <a:p>
            <a:pPr marL="285750" indent="-285750">
              <a:buFont typeface="Arial"/>
              <a:buChar char="•"/>
            </a:pPr>
            <a:r>
              <a:rPr lang="en-US" dirty="0"/>
              <a:t>The genetic counselor will draw your pedigree, or family history</a:t>
            </a:r>
          </a:p>
          <a:p>
            <a:pPr marL="285750" indent="-285750">
              <a:buFont typeface="Arial"/>
              <a:buChar char="•"/>
            </a:pPr>
            <a:r>
              <a:rPr lang="en-US" dirty="0"/>
              <a:t>Uses standardized symbols</a:t>
            </a:r>
          </a:p>
          <a:p>
            <a:pPr marL="285750" indent="-285750">
              <a:buFont typeface="Arial"/>
              <a:buChar char="•"/>
            </a:pPr>
            <a:r>
              <a:rPr lang="en-US" dirty="0"/>
              <a:t>Easily shows relationships and medical information to reference later</a:t>
            </a:r>
          </a:p>
          <a:p>
            <a:pPr marL="285750" indent="-285750">
              <a:buFont typeface="Arial"/>
              <a:buChar char="•"/>
            </a:pPr>
            <a:r>
              <a:rPr lang="en-US" dirty="0"/>
              <a:t>Even if there is no family history of hearing loss, reviewing your pedigree is still important</a:t>
            </a:r>
            <a:r>
              <a:rPr lang="en-US" dirty="0" smtClean="0"/>
              <a:t>!</a:t>
            </a:r>
            <a:endParaRPr lang="en-US" dirty="0"/>
          </a:p>
        </p:txBody>
      </p:sp>
      <p:pic>
        <p:nvPicPr>
          <p:cNvPr id="5" name="Content Placeholder 3" descr="CDR613538.jpg"/>
          <p:cNvPicPr>
            <a:picLocks noGrp="1" noChangeAspect="1"/>
          </p:cNvPicPr>
          <p:nvPr>
            <p:ph sz="half" idx="2"/>
          </p:nvPr>
        </p:nvPicPr>
        <p:blipFill rotWithShape="1">
          <a:blip r:embed="rId2" cstate="print">
            <a:extLst>
              <a:ext uri="{28A0092B-C50C-407E-A947-70E740481C1C}">
                <a14:useLocalDpi xmlns:a14="http://schemas.microsoft.com/office/drawing/2010/main" val="0"/>
              </a:ext>
            </a:extLst>
          </a:blip>
          <a:srcRect l="-7789" r="-7789"/>
          <a:stretch/>
        </p:blipFill>
        <p:spPr>
          <a:xfrm>
            <a:off x="4629149" y="638939"/>
            <a:ext cx="4782071" cy="5354436"/>
          </a:xfrm>
        </p:spPr>
      </p:pic>
    </p:spTree>
    <p:extLst>
      <p:ext uri="{BB962C8B-B14F-4D97-AF65-F5344CB8AC3E}">
        <p14:creationId xmlns:p14="http://schemas.microsoft.com/office/powerpoint/2010/main" val="2032340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2247</TotalTime>
  <Words>1145</Words>
  <Application>Microsoft Office PowerPoint</Application>
  <PresentationFormat>On-screen Show (4:3)</PresentationFormat>
  <Paragraphs>173</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Genetic Counseling for Hearing Loss</vt:lpstr>
      <vt:lpstr>Outline </vt:lpstr>
      <vt:lpstr>Genetic Counselors</vt:lpstr>
      <vt:lpstr>Genetic Counselors</vt:lpstr>
      <vt:lpstr>Credentials: More like Alphabet Soup</vt:lpstr>
      <vt:lpstr>Reasons for Referrals</vt:lpstr>
      <vt:lpstr>What to expect </vt:lpstr>
      <vt:lpstr>History Review</vt:lpstr>
      <vt:lpstr>Family History</vt:lpstr>
      <vt:lpstr>Family History</vt:lpstr>
      <vt:lpstr>What is a “Genetic Test”?</vt:lpstr>
      <vt:lpstr>Genetic Testing for Hearing Loss</vt:lpstr>
      <vt:lpstr>Types of Genetic Testing</vt:lpstr>
      <vt:lpstr>Genetic Test Results</vt:lpstr>
      <vt:lpstr>My Test is Positive…Now What?</vt:lpstr>
      <vt:lpstr>Familial Genetic Testing</vt:lpstr>
      <vt:lpstr>Insurance Coverage </vt:lpstr>
      <vt:lpstr>PowerPoint Presentation</vt:lpstr>
      <vt:lpstr>Questions?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CMIAV</dc:creator>
  <cp:lastModifiedBy>Amanda Watson</cp:lastModifiedBy>
  <cp:revision>53</cp:revision>
  <dcterms:created xsi:type="dcterms:W3CDTF">2017-03-02T17:05:59Z</dcterms:created>
  <dcterms:modified xsi:type="dcterms:W3CDTF">2019-05-13T13:08:52Z</dcterms:modified>
</cp:coreProperties>
</file>