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othy Whitch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490"/>
  </p:normalViewPr>
  <p:slideViewPr>
    <p:cSldViewPr snapToGrid="0">
      <p:cViewPr>
        <p:scale>
          <a:sx n="79" d="100"/>
          <a:sy n="79" d="100"/>
        </p:scale>
        <p:origin x="-126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4-28T19:25:18.880" idx="1">
    <p:pos x="396" y="1273"/>
    <p:text>Use this place to define the PAC acronym.</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9-04-28T19:23:31.155" idx="2">
    <p:pos x="396" y="1273"/>
    <p:text>Can we assume all chapters have a Board of Directors?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641872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Both former PAC members and chairs </a:t>
            </a:r>
            <a:endParaRPr/>
          </a:p>
        </p:txBody>
      </p:sp>
      <p:sp>
        <p:nvSpPr>
          <p:cNvPr id="81" name="Google Shape;8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709f93a8f_1_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709f93a8f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SJ)  Important that BOD has understanding of the work and role of PAC members in the community so that they can leverage this info with mission/goals of the chapter</a:t>
            </a:r>
            <a:endParaRPr/>
          </a:p>
          <a:p>
            <a:pPr marL="0" lvl="0" indent="0" algn="l" rtl="0">
              <a:spcBef>
                <a:spcPts val="0"/>
              </a:spcBef>
              <a:spcAft>
                <a:spcPts val="0"/>
              </a:spcAft>
              <a:buNone/>
            </a:pPr>
            <a:endParaRPr/>
          </a:p>
          <a:p>
            <a:pPr marL="0" lvl="0" indent="0" algn="l" rtl="0">
              <a:spcBef>
                <a:spcPts val="0"/>
              </a:spcBef>
              <a:spcAft>
                <a:spcPts val="0"/>
              </a:spcAft>
              <a:buNone/>
            </a:pPr>
            <a:r>
              <a:rPr lang="en-US"/>
              <a:t>[tjw] It is important to manage meeting time so that most if not all agenda items are addressed to minimize unfinished business.  </a:t>
            </a:r>
            <a:endParaRPr/>
          </a:p>
          <a:p>
            <a:pPr marL="0" lvl="0" indent="0" algn="l" rtl="0">
              <a:spcBef>
                <a:spcPts val="0"/>
              </a:spcBef>
              <a:spcAft>
                <a:spcPts val="0"/>
              </a:spcAft>
              <a:buNone/>
            </a:pPr>
            <a:endParaRPr/>
          </a:p>
          <a:p>
            <a:pPr marL="0" lvl="0" indent="0" algn="l" rtl="0">
              <a:spcBef>
                <a:spcPts val="0"/>
              </a:spcBef>
              <a:spcAft>
                <a:spcPts val="0"/>
              </a:spcAft>
              <a:buNone/>
            </a:pPr>
            <a:r>
              <a:rPr lang="en-US"/>
              <a:t>SJ) Provide questions or discussion information in advance of meetings</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frequency and timing of meetings is important.  Too many meeting detracts from attendance but too few breaks continuity and makes it difficult to perform any meaningful actions.</a:t>
            </a:r>
            <a:endParaRPr/>
          </a:p>
          <a:p>
            <a:pPr marL="0" lvl="0" indent="0" algn="l" rtl="0">
              <a:spcBef>
                <a:spcPts val="0"/>
              </a:spcBef>
              <a:spcAft>
                <a:spcPts val="0"/>
              </a:spcAft>
              <a:buNone/>
            </a:pPr>
            <a:endParaRPr/>
          </a:p>
          <a:p>
            <a:pPr marL="0" lvl="0" indent="0" algn="l" rtl="0">
              <a:spcBef>
                <a:spcPts val="0"/>
              </a:spcBef>
              <a:spcAft>
                <a:spcPts val="0"/>
              </a:spcAft>
              <a:buNone/>
            </a:pPr>
            <a:r>
              <a:rPr lang="en-US"/>
              <a:t>[tjw] It is important that the chairperson conveys a “sense of urgency” in the PAC meetings to keep them productive.</a:t>
            </a:r>
            <a:endParaRPr/>
          </a:p>
          <a:p>
            <a:pPr marL="0" lvl="0" indent="0" algn="l" rtl="0">
              <a:spcBef>
                <a:spcPts val="0"/>
              </a:spcBef>
              <a:spcAft>
                <a:spcPts val="0"/>
              </a:spcAft>
              <a:buNone/>
            </a:pPr>
            <a:endParaRPr/>
          </a:p>
          <a:p>
            <a:pPr marL="0" lvl="0" indent="0" algn="l" rtl="0">
              <a:spcBef>
                <a:spcPts val="0"/>
              </a:spcBef>
              <a:spcAft>
                <a:spcPts val="0"/>
              </a:spcAft>
              <a:buNone/>
            </a:pPr>
            <a:r>
              <a:rPr lang="en-US"/>
              <a:t>SJ) Timing of social vs formal meeting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The chairperson and committee members should feel free to have direct communications with others.</a:t>
            </a:r>
            <a:endParaRPr/>
          </a:p>
          <a:p>
            <a:pPr marL="0" lvl="0" indent="0" algn="l" rtl="0">
              <a:spcBef>
                <a:spcPts val="0"/>
              </a:spcBef>
              <a:spcAft>
                <a:spcPts val="0"/>
              </a:spcAft>
              <a:buNone/>
            </a:pPr>
            <a:endParaRPr/>
          </a:p>
          <a:p>
            <a:pPr marL="0" lvl="0" indent="0" algn="l" rtl="0">
              <a:spcBef>
                <a:spcPts val="0"/>
              </a:spcBef>
              <a:spcAft>
                <a:spcPts val="0"/>
              </a:spcAft>
              <a:buNone/>
            </a:pPr>
            <a:r>
              <a:rPr lang="en-US"/>
              <a:t>SJ)  Chair may choose to request questions prior to meetings to prepare PAC members for discussion.  This provides for thoughtfulness from the BOD regarding information to glean from the expertise of its members</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chair should provide advance copies of the agenda to the committee members and the chapter Board of Directors.  Advance communication to a specific PAC committee member should take place if needed.</a:t>
            </a:r>
            <a:endParaRPr/>
          </a:p>
          <a:p>
            <a:pPr marL="0" lvl="0" indent="0" algn="l" rtl="0">
              <a:spcBef>
                <a:spcPts val="0"/>
              </a:spcBef>
              <a:spcAft>
                <a:spcPts val="0"/>
              </a:spcAft>
              <a:buNone/>
            </a:pPr>
            <a:endParaRPr/>
          </a:p>
          <a:p>
            <a:pPr marL="0" lvl="0" indent="0" algn="l" rtl="0">
              <a:spcBef>
                <a:spcPts val="0"/>
              </a:spcBef>
              <a:spcAft>
                <a:spcPts val="0"/>
              </a:spcAft>
              <a:buNone/>
            </a:pPr>
            <a:r>
              <a:rPr lang="en-US"/>
              <a:t>SJ)  Board members are expected to attend as they are an integral piece of the equation.</a:t>
            </a:r>
            <a:endParaRPr/>
          </a:p>
          <a:p>
            <a:pPr marL="0" lvl="0" indent="0" algn="l" rtl="0">
              <a:spcBef>
                <a:spcPts val="0"/>
              </a:spcBef>
              <a:spcAft>
                <a:spcPts val="0"/>
              </a:spcAft>
              <a:buNone/>
            </a:pPr>
            <a:endParaRPr/>
          </a:p>
          <a:p>
            <a:pPr marL="0" lvl="0" indent="0" algn="l" rtl="0">
              <a:spcBef>
                <a:spcPts val="0"/>
              </a:spcBef>
              <a:spcAft>
                <a:spcPts val="0"/>
              </a:spcAft>
              <a:buNone/>
            </a:pPr>
            <a:r>
              <a:rPr lang="en-US"/>
              <a:t>SJ)  Don’t minimize social time.  Provide refreshments and introduce members to BOD and each other.  Networking opportunities are an important element of PAC members’ participation as a busy professional  This provides benefit to PAC members beyond their participation on the PAC  This can be some of the most effective and important time of the meeting!</a:t>
            </a:r>
            <a:endParaRPr/>
          </a:p>
          <a:p>
            <a:pPr marL="0" lvl="0" indent="0" algn="l" rtl="0">
              <a:spcBef>
                <a:spcPts val="0"/>
              </a:spcBef>
              <a:spcAft>
                <a:spcPts val="0"/>
              </a:spcAft>
              <a:buNone/>
            </a:pPr>
            <a:endParaRPr/>
          </a:p>
          <a:p>
            <a:pPr marL="0" lvl="0" indent="0" algn="l" rtl="0">
              <a:spcBef>
                <a:spcPts val="0"/>
              </a:spcBef>
              <a:spcAft>
                <a:spcPts val="0"/>
              </a:spcAft>
              <a:buNone/>
            </a:pPr>
            <a:r>
              <a:rPr lang="en-US"/>
              <a:t>SJ) Liaisons should regularly be in touch with PAC members to ‘check in’ and ensure things are going smoothly.  Can also be a good opp to learn from the PAC member about their needs and interests</a:t>
            </a:r>
            <a:endParaRPr/>
          </a:p>
          <a:p>
            <a:pPr marL="0" lvl="0" indent="0" algn="l" rtl="0">
              <a:spcBef>
                <a:spcPts val="0"/>
              </a:spcBef>
              <a:spcAft>
                <a:spcPts val="0"/>
              </a:spcAft>
              <a:buNone/>
            </a:pPr>
            <a:endParaRPr/>
          </a:p>
          <a:p>
            <a:pPr marL="0" lvl="0" indent="0" algn="l" rtl="0">
              <a:spcBef>
                <a:spcPts val="0"/>
              </a:spcBef>
              <a:spcAft>
                <a:spcPts val="0"/>
              </a:spcAft>
              <a:buNone/>
            </a:pPr>
            <a:r>
              <a:rPr lang="en-US"/>
              <a:t>[tjw] Time management helps ensure all members have their chance to contribute.</a:t>
            </a:r>
            <a:endParaRPr/>
          </a:p>
          <a:p>
            <a:pPr marL="0" lvl="0" indent="0" algn="l" rtl="0">
              <a:spcBef>
                <a:spcPts val="0"/>
              </a:spcBef>
              <a:spcAft>
                <a:spcPts val="0"/>
              </a:spcAft>
              <a:buNone/>
            </a:pPr>
            <a:endParaRPr/>
          </a:p>
          <a:p>
            <a:pPr marL="0" lvl="0" indent="0" algn="l" rtl="0">
              <a:spcBef>
                <a:spcPts val="0"/>
              </a:spcBef>
              <a:spcAft>
                <a:spcPts val="0"/>
              </a:spcAft>
              <a:buNone/>
            </a:pPr>
            <a:r>
              <a:rPr lang="en-US"/>
              <a:t>SJ) Let PAC know about chapter activities, and invite members to specific roles that may suit them esp.</a:t>
            </a:r>
            <a:endParaRPr/>
          </a:p>
          <a:p>
            <a:pPr marL="0" lvl="0" indent="0" algn="l" rtl="0">
              <a:spcBef>
                <a:spcPts val="0"/>
              </a:spcBef>
              <a:spcAft>
                <a:spcPts val="0"/>
              </a:spcAft>
              <a:buNone/>
            </a:pPr>
            <a:endParaRPr/>
          </a:p>
        </p:txBody>
      </p:sp>
      <p:sp>
        <p:nvSpPr>
          <p:cNvPr id="152" name="Google Shape;152;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Encourage volunteer activity by the PAC members in addition to chapter issues.</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chairperson should keep all PAC members involved and not be afraid to ask for the completion of action items by a PAC member as some PAC members might be unsure of how involved they should be GOOD POINT.  Any assigned actions should be in the PAC members interest and expertise. </a:t>
            </a:r>
            <a:endParaRPr/>
          </a:p>
          <a:p>
            <a:pPr marL="0" lvl="0" indent="0" algn="l" rtl="0">
              <a:spcBef>
                <a:spcPts val="0"/>
              </a:spcBef>
              <a:spcAft>
                <a:spcPts val="0"/>
              </a:spcAft>
              <a:buNone/>
            </a:pPr>
            <a:endParaRPr/>
          </a:p>
          <a:p>
            <a:pPr marL="0" lvl="0" indent="0" algn="l" rtl="0">
              <a:spcBef>
                <a:spcPts val="0"/>
              </a:spcBef>
              <a:spcAft>
                <a:spcPts val="0"/>
              </a:spcAft>
              <a:buNone/>
            </a:pPr>
            <a:r>
              <a:rPr lang="en-US"/>
              <a:t>SJ) New PAC members can learn from more seasoned members.  </a:t>
            </a:r>
            <a:endParaRPr/>
          </a:p>
          <a:p>
            <a:pPr marL="0" lvl="0" indent="0" algn="l" rtl="0">
              <a:spcBef>
                <a:spcPts val="0"/>
              </a:spcBef>
              <a:spcAft>
                <a:spcPts val="0"/>
              </a:spcAft>
              <a:buNone/>
            </a:pPr>
            <a:endParaRPr/>
          </a:p>
          <a:p>
            <a:pPr marL="0" lvl="0" indent="0" algn="l" rtl="0">
              <a:spcBef>
                <a:spcPts val="0"/>
              </a:spcBef>
              <a:spcAft>
                <a:spcPts val="0"/>
              </a:spcAft>
              <a:buNone/>
            </a:pPr>
            <a:r>
              <a:rPr lang="en-US">
                <a:solidFill>
                  <a:schemeClr val="dk1"/>
                </a:solidFill>
              </a:rPr>
              <a:t>SJ) A liaison can be a valuable connection from the Board for the PAC member.  Personal contact and sounding-board, resource.</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US">
                <a:solidFill>
                  <a:schemeClr val="dk1"/>
                </a:solidFill>
              </a:rPr>
              <a:t>SJ)  Annual dinner recognitions.  Deliberate recognition and celebration of accomplishments</a:t>
            </a:r>
            <a:endParaRPr>
              <a:solidFill>
                <a:schemeClr val="dk1"/>
              </a:solidFill>
            </a:endParaRPr>
          </a:p>
          <a:p>
            <a:pPr marL="0" lvl="0" indent="0" algn="l" rtl="0">
              <a:spcBef>
                <a:spcPts val="0"/>
              </a:spcBef>
              <a:spcAft>
                <a:spcPts val="0"/>
              </a:spcAft>
              <a:buNone/>
            </a:pPr>
            <a:endParaRPr/>
          </a:p>
        </p:txBody>
      </p:sp>
      <p:sp>
        <p:nvSpPr>
          <p:cNvPr id="158" name="Google Shape;15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SJ) Group of ppl who are gathered to provide advice and focus to the org.  </a:t>
            </a:r>
            <a:endParaRPr/>
          </a:p>
          <a:p>
            <a:pPr marL="0" lvl="0" indent="0" algn="l" rtl="0">
              <a:spcBef>
                <a:spcPts val="0"/>
              </a:spcBef>
              <a:spcAft>
                <a:spcPts val="0"/>
              </a:spcAft>
              <a:buNone/>
            </a:pPr>
            <a:r>
              <a:rPr lang="en-US"/>
              <a:t>SJ) Meets periodically - ours is 3x/yr + dinner.  Busy professionals</a:t>
            </a:r>
            <a:endParaRPr/>
          </a:p>
          <a:p>
            <a:pPr marL="0" lvl="0" indent="0" algn="l" rtl="0">
              <a:spcBef>
                <a:spcPts val="0"/>
              </a:spcBef>
              <a:spcAft>
                <a:spcPts val="0"/>
              </a:spcAft>
              <a:buNone/>
            </a:pPr>
            <a:r>
              <a:rPr lang="en-US"/>
              <a:t>SJ) Professionals also learn about the org and how to incorporate the ideals into their work envir.</a:t>
            </a: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When the PAC membership is diverse and it is proactively supporting the chapter’s mission, the chapter might experience increased support and giving.</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network of the PAC members is now available to the chapter to leverage in their activities.</a:t>
            </a:r>
            <a:endParaRPr/>
          </a:p>
          <a:p>
            <a:pPr marL="0" lvl="0" indent="0" algn="l" rtl="0">
              <a:spcBef>
                <a:spcPts val="0"/>
              </a:spcBef>
              <a:spcAft>
                <a:spcPts val="0"/>
              </a:spcAft>
              <a:buNone/>
            </a:pPr>
            <a:endParaRPr/>
          </a:p>
          <a:p>
            <a:pPr marL="0" lvl="0" indent="0" algn="l" rtl="0">
              <a:spcBef>
                <a:spcPts val="0"/>
              </a:spcBef>
              <a:spcAft>
                <a:spcPts val="0"/>
              </a:spcAft>
              <a:buNone/>
            </a:pPr>
            <a:r>
              <a:rPr lang="en-US"/>
              <a:t>SJ) Works well when selection includes ppl from a broad crossection of industry, depending on areas the org wants to permeate</a:t>
            </a:r>
            <a:endParaRPr/>
          </a:p>
          <a:p>
            <a:pPr marL="0" lvl="0" indent="0" algn="l" rtl="0">
              <a:spcBef>
                <a:spcPts val="0"/>
              </a:spcBef>
              <a:spcAft>
                <a:spcPts val="0"/>
              </a:spcAft>
              <a:buNone/>
            </a:pPr>
            <a:endParaRPr/>
          </a:p>
          <a:p>
            <a:pPr marL="0" lvl="0" indent="0" algn="l" rtl="0">
              <a:spcBef>
                <a:spcPts val="0"/>
              </a:spcBef>
              <a:spcAft>
                <a:spcPts val="0"/>
              </a:spcAft>
              <a:buNone/>
            </a:pPr>
            <a:r>
              <a:rPr lang="en-US"/>
              <a:t>SJ)  Relationships continue for years to come</a:t>
            </a:r>
            <a:endParaRPr/>
          </a:p>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SJ)  By calling specific industry experts, the org. is encouraged to reflect on how it may impact that industry</a:t>
            </a:r>
            <a:endParaRPr/>
          </a:p>
          <a:p>
            <a:pPr marL="0" lvl="0" indent="0" algn="l" rtl="0">
              <a:spcBef>
                <a:spcPts val="0"/>
              </a:spcBef>
              <a:spcAft>
                <a:spcPts val="0"/>
              </a:spcAft>
              <a:buNone/>
            </a:pPr>
            <a:endParaRPr/>
          </a:p>
          <a:p>
            <a:pPr marL="0" lvl="0" indent="0" algn="l" rtl="0">
              <a:spcBef>
                <a:spcPts val="0"/>
              </a:spcBef>
              <a:spcAft>
                <a:spcPts val="0"/>
              </a:spcAft>
              <a:buNone/>
            </a:pPr>
            <a:r>
              <a:rPr lang="en-US"/>
              <a:t>SJ)  WE are an example of how PAC members can continue to benefit the organiz over the long term.  May include BOD involvement, members of committees or task groups, etc.</a:t>
            </a:r>
            <a:endParaRPr/>
          </a:p>
          <a:p>
            <a:pPr marL="0" lvl="0" indent="0" algn="l" rtl="0">
              <a:spcBef>
                <a:spcPts val="0"/>
              </a:spcBef>
              <a:spcAft>
                <a:spcPts val="0"/>
              </a:spcAft>
              <a:buNone/>
            </a:pPr>
            <a:endParaRPr/>
          </a:p>
          <a:p>
            <a:pPr marL="0" lvl="0" indent="0" algn="l" rtl="0">
              <a:spcBef>
                <a:spcPts val="0"/>
              </a:spcBef>
              <a:spcAft>
                <a:spcPts val="0"/>
              </a:spcAft>
              <a:buNone/>
            </a:pPr>
            <a:r>
              <a:rPr lang="en-US"/>
              <a:t>SJ)  PAC members DO the work of the org. in the community so that BOD doesn’t have to </a:t>
            </a:r>
            <a:endParaRPr/>
          </a:p>
          <a:p>
            <a:pPr marL="0" lvl="0" indent="0" algn="l" rtl="0">
              <a:spcBef>
                <a:spcPts val="0"/>
              </a:spcBef>
              <a:spcAft>
                <a:spcPts val="0"/>
              </a:spcAft>
              <a:buNone/>
            </a:pPr>
            <a:endParaRPr/>
          </a:p>
          <a:p>
            <a:pPr marL="0" lvl="0" indent="0" algn="l" rtl="0">
              <a:spcBef>
                <a:spcPts val="0"/>
              </a:spcBef>
              <a:spcAft>
                <a:spcPts val="0"/>
              </a:spcAft>
              <a:buNone/>
            </a:pPr>
            <a:r>
              <a:rPr lang="en-US"/>
              <a:t>SJ)  Anytime the chapter is able to add an advocate and voice in the community, the effects of the organization is exponentially impacted</a:t>
            </a:r>
            <a:endParaRPr/>
          </a:p>
          <a:p>
            <a:pPr marL="0" lvl="0" indent="0" algn="l" rtl="0">
              <a:spcBef>
                <a:spcPts val="0"/>
              </a:spcBef>
              <a:spcAft>
                <a:spcPts val="0"/>
              </a:spcAft>
              <a:buNone/>
            </a:pPr>
            <a:endParaRPr/>
          </a:p>
          <a:p>
            <a:pPr marL="0" lvl="0" indent="0" algn="l" rtl="0">
              <a:spcBef>
                <a:spcPts val="0"/>
              </a:spcBef>
              <a:spcAft>
                <a:spcPts val="0"/>
              </a:spcAft>
              <a:buNone/>
            </a:pPr>
            <a:r>
              <a:rPr lang="en-US"/>
              <a:t>SJ)  BOD can often be populated by retired, older, caucasian, middle/upper income indiv.  A PAC provides opprotunity to seek diversity in age, race, culture and ideas.  Can be a shot in the arm to org and provide new and exciting ideas and ventures</a:t>
            </a: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To achieve this, it helps to have a written Mission statement so that potential PAC candidate members can be identified.</a:t>
            </a:r>
            <a:endParaRPr/>
          </a:p>
          <a:p>
            <a:pPr marL="0" lvl="0" indent="0" algn="l" rtl="0">
              <a:spcBef>
                <a:spcPts val="0"/>
              </a:spcBef>
              <a:spcAft>
                <a:spcPts val="0"/>
              </a:spcAft>
              <a:buNone/>
            </a:pPr>
            <a:endParaRPr/>
          </a:p>
          <a:p>
            <a:pPr marL="0" lvl="0" indent="0" algn="l" rtl="0">
              <a:spcBef>
                <a:spcPts val="0"/>
              </a:spcBef>
              <a:spcAft>
                <a:spcPts val="0"/>
              </a:spcAft>
              <a:buNone/>
            </a:pPr>
            <a:r>
              <a:rPr lang="en-US"/>
              <a:t>SJ)  When selecting new potential members, constantly re-evaluate under-utilized industries and look for potential impact in the community</a:t>
            </a:r>
            <a:endParaRPr/>
          </a:p>
          <a:p>
            <a:pPr marL="0" lvl="0" indent="0" algn="l" rtl="0">
              <a:spcBef>
                <a:spcPts val="0"/>
              </a:spcBef>
              <a:spcAft>
                <a:spcPts val="0"/>
              </a:spcAft>
              <a:buNone/>
            </a:pPr>
            <a:endParaRPr/>
          </a:p>
          <a:p>
            <a:pPr marL="0" lvl="0" indent="0" algn="l" rtl="0">
              <a:spcBef>
                <a:spcPts val="0"/>
              </a:spcBef>
              <a:spcAft>
                <a:spcPts val="0"/>
              </a:spcAft>
              <a:buNone/>
            </a:pPr>
            <a:r>
              <a:rPr lang="en-US"/>
              <a:t>SJ)  By selecting a visible member of the community, or one who is well-connected, the reach and potential of connection is amplified</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Online collaboration tools such as Google and Slack facilitate communication among the PAC members and with the chapter members.  This is beneficial as a written record of all communication transactions will be automatically generated.</a:t>
            </a:r>
            <a:endParaRPr/>
          </a:p>
          <a:p>
            <a:pPr marL="0" lvl="0" indent="0" algn="l" rtl="0">
              <a:spcBef>
                <a:spcPts val="0"/>
              </a:spcBef>
              <a:spcAft>
                <a:spcPts val="0"/>
              </a:spcAft>
              <a:buNone/>
            </a:pPr>
            <a:endParaRPr/>
          </a:p>
          <a:p>
            <a:pPr marL="0" lvl="0" indent="0" algn="l" rtl="0">
              <a:spcBef>
                <a:spcPts val="0"/>
              </a:spcBef>
              <a:spcAft>
                <a:spcPts val="0"/>
              </a:spcAft>
              <a:buNone/>
            </a:pPr>
            <a:r>
              <a:rPr lang="en-US"/>
              <a:t>SJ) PAC members are often busy professionals.  Be definite about how to invite and attract with minimum of time commitment</a:t>
            </a:r>
            <a:endParaRPr/>
          </a:p>
          <a:p>
            <a:pPr marL="0" lvl="0" indent="0" algn="l" rtl="0">
              <a:spcBef>
                <a:spcPts val="0"/>
              </a:spcBef>
              <a:spcAft>
                <a:spcPts val="0"/>
              </a:spcAft>
              <a:buNone/>
            </a:pPr>
            <a:endParaRPr/>
          </a:p>
          <a:p>
            <a:pPr marL="0" lvl="0" indent="0" algn="l" rtl="0">
              <a:spcBef>
                <a:spcPts val="0"/>
              </a:spcBef>
              <a:spcAft>
                <a:spcPts val="0"/>
              </a:spcAft>
              <a:buNone/>
            </a:pPr>
            <a:r>
              <a:rPr lang="en-US"/>
              <a:t>SJ)  Stay connected through email comm. and ensure that BOD also engages during meetings.  Encourage discussion and be clear and planned in how to develop this during meetings and beyond  Visit their place of work and treat them to lunch</a:t>
            </a:r>
            <a:endParaRPr/>
          </a:p>
          <a:p>
            <a:pPr marL="0" lvl="0" indent="0" algn="l" rtl="0">
              <a:spcBef>
                <a:spcPts val="0"/>
              </a:spcBef>
              <a:spcAft>
                <a:spcPts val="0"/>
              </a:spcAft>
              <a:buNone/>
            </a:pPr>
            <a:endParaRPr/>
          </a:p>
          <a:p>
            <a:pPr marL="0" lvl="0" indent="0" algn="l" rtl="0">
              <a:spcBef>
                <a:spcPts val="0"/>
              </a:spcBef>
              <a:spcAft>
                <a:spcPts val="0"/>
              </a:spcAft>
              <a:buNone/>
            </a:pPr>
            <a:r>
              <a:rPr lang="en-US"/>
              <a:t>SJ)  Be sure PAC understands the org and mission, its structure and intent in inviting the PAC member to the org.</a:t>
            </a:r>
            <a:endParaRPr/>
          </a:p>
          <a:p>
            <a:pPr marL="0" lvl="0" indent="0" algn="l" rtl="0">
              <a:spcBef>
                <a:spcPts val="0"/>
              </a:spcBef>
              <a:spcAft>
                <a:spcPts val="0"/>
              </a:spcAft>
              <a:buNone/>
            </a:pPr>
            <a:endParaRPr/>
          </a:p>
          <a:p>
            <a:pPr marL="0" lvl="0" indent="0" algn="l" rtl="0">
              <a:spcBef>
                <a:spcPts val="0"/>
              </a:spcBef>
              <a:spcAft>
                <a:spcPts val="0"/>
              </a:spcAft>
              <a:buNone/>
            </a:pPr>
            <a:r>
              <a:rPr lang="en-US"/>
              <a:t>SJ)  Building in ample time during meetings for open discussion and free exchange of ideas</a:t>
            </a:r>
            <a:endParaRPr/>
          </a:p>
          <a:p>
            <a:pPr marL="0" lvl="0" indent="0" algn="l" rtl="0">
              <a:spcBef>
                <a:spcPts val="0"/>
              </a:spcBef>
              <a:spcAft>
                <a:spcPts val="0"/>
              </a:spcAft>
              <a:buNone/>
            </a:pPr>
            <a:endParaRPr/>
          </a:p>
          <a:p>
            <a:pPr marL="0" lvl="0" indent="0" algn="l" rtl="0">
              <a:spcBef>
                <a:spcPts val="0"/>
              </a:spcBef>
              <a:spcAft>
                <a:spcPts val="0"/>
              </a:spcAft>
              <a:buNone/>
            </a:pPr>
            <a:r>
              <a:rPr lang="en-US"/>
              <a:t>SJ)  Maintaining relat. following end of term can be just as valuable - sometimes more val.  Think of opportunities to stay engaged beyond tenure</a:t>
            </a:r>
            <a:endParaRPr/>
          </a:p>
          <a:p>
            <a:pPr marL="0" lvl="0" indent="0" algn="l" rtl="0">
              <a:spcBef>
                <a:spcPts val="0"/>
              </a:spcBef>
              <a:spcAft>
                <a:spcPts val="0"/>
              </a:spcAft>
              <a:buNone/>
            </a:pPr>
            <a:endParaRPr/>
          </a:p>
          <a:p>
            <a:pPr marL="0" lvl="0" indent="0" algn="l" rtl="0">
              <a:spcBef>
                <a:spcPts val="0"/>
              </a:spcBef>
              <a:spcAft>
                <a:spcPts val="0"/>
              </a:spcAft>
              <a:buNone/>
            </a:pPr>
            <a:r>
              <a:rPr lang="en-US"/>
              <a:t>[tjw] It is important to know the PAC members interests so that the committees activities feed their interests.</a:t>
            </a:r>
            <a:endParaRPr/>
          </a:p>
          <a:p>
            <a:pPr marL="0" lvl="0" indent="0" algn="l" rtl="0">
              <a:spcBef>
                <a:spcPts val="0"/>
              </a:spcBef>
              <a:spcAft>
                <a:spcPts val="0"/>
              </a:spcAft>
              <a:buNone/>
            </a:pPr>
            <a:endParaRPr/>
          </a:p>
          <a:p>
            <a:pPr marL="0" lvl="0" indent="0" algn="l" rtl="0">
              <a:spcBef>
                <a:spcPts val="0"/>
              </a:spcBef>
              <a:spcAft>
                <a:spcPts val="0"/>
              </a:spcAft>
              <a:buNone/>
            </a:pPr>
            <a:r>
              <a:rPr lang="en-US"/>
              <a:t>[tjw]  Additionally, the PAC members educate the chapter members in how to work with various community entities.</a:t>
            </a:r>
            <a:endParaRPr/>
          </a:p>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A written procedure that outlines the the selection process for a PAC committee member should be developed by the chapter.  The By-Laws and Mission Statement guide the selection process.  This written procedure should be placed in a chapter archive for periodic reference.</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chapter’s mission statement should define the key areas where PAC members can provide expertise.</a:t>
            </a:r>
            <a:endParaRPr/>
          </a:p>
          <a:p>
            <a:pPr marL="0" lvl="0" indent="0" algn="l" rtl="0">
              <a:spcBef>
                <a:spcPts val="0"/>
              </a:spcBef>
              <a:spcAft>
                <a:spcPts val="0"/>
              </a:spcAft>
              <a:buNone/>
            </a:pPr>
            <a:endParaRPr/>
          </a:p>
          <a:p>
            <a:pPr marL="0" lvl="0" indent="0" algn="l" rtl="0">
              <a:spcBef>
                <a:spcPts val="0"/>
              </a:spcBef>
              <a:spcAft>
                <a:spcPts val="0"/>
              </a:spcAft>
              <a:buNone/>
            </a:pPr>
            <a:r>
              <a:rPr lang="en-US"/>
              <a:t>[tjw] PAC members might be able to identify other potential PAC candidate members through their professional network.</a:t>
            </a:r>
            <a:endParaRPr/>
          </a:p>
          <a:p>
            <a:pPr marL="0" lvl="0" indent="0" algn="l" rtl="0">
              <a:spcBef>
                <a:spcPts val="0"/>
              </a:spcBef>
              <a:spcAft>
                <a:spcPts val="0"/>
              </a:spcAft>
              <a:buNone/>
            </a:pPr>
            <a:endParaRPr/>
          </a:p>
          <a:p>
            <a:pPr marL="0" lvl="0" indent="0" algn="l" rtl="0">
              <a:spcBef>
                <a:spcPts val="0"/>
              </a:spcBef>
              <a:spcAft>
                <a:spcPts val="0"/>
              </a:spcAft>
              <a:buNone/>
            </a:pPr>
            <a:r>
              <a:rPr lang="en-US"/>
              <a:t>SJ)  Chair selection: MOST important - can make or break an effective committee  Lookiing for specific qualities in a chair:  social skills, leadership, motivation, consider amount of time available, their connection with the organization, organizational skills, sensitivity and ability to effectively run a meeting</a:t>
            </a:r>
            <a:endParaRPr/>
          </a:p>
          <a:p>
            <a:pPr marL="0" lvl="0" indent="0" algn="l" rtl="0">
              <a:spcBef>
                <a:spcPts val="0"/>
              </a:spcBef>
              <a:spcAft>
                <a:spcPts val="0"/>
              </a:spcAft>
              <a:buNone/>
            </a:pPr>
            <a:endParaRPr/>
          </a:p>
          <a:p>
            <a:pPr marL="0" lvl="0" indent="0" algn="l" rtl="0">
              <a:spcBef>
                <a:spcPts val="0"/>
              </a:spcBef>
              <a:spcAft>
                <a:spcPts val="0"/>
              </a:spcAft>
              <a:buNone/>
            </a:pPr>
            <a:r>
              <a:rPr lang="en-US"/>
              <a:t>SJ)  Optimal number - balancing underwhelming and overwhelming.  remember tht not all PAC membrs will show up each meeting.  ensure that there is a cushion for absences or for those who may need to step down.  If you have formal presentations, ensure that everyone gets an opp.</a:t>
            </a:r>
            <a:endParaRPr/>
          </a:p>
          <a:p>
            <a:pPr marL="0" lvl="0" indent="0" algn="l" rtl="0">
              <a:spcBef>
                <a:spcPts val="0"/>
              </a:spcBef>
              <a:spcAft>
                <a:spcPts val="0"/>
              </a:spcAft>
              <a:buNone/>
            </a:pPr>
            <a:endParaRPr/>
          </a:p>
          <a:p>
            <a:pPr marL="0" lvl="0" indent="0" algn="l" rtl="0">
              <a:spcBef>
                <a:spcPts val="0"/>
              </a:spcBef>
              <a:spcAft>
                <a:spcPts val="0"/>
              </a:spcAft>
              <a:buNone/>
            </a:pPr>
            <a:r>
              <a:rPr lang="en-US"/>
              <a:t>SJ) Terms of service - stagger terms so that not all are going off/coming on at the same time.  2 groups</a:t>
            </a:r>
            <a:endParaRPr/>
          </a:p>
          <a:p>
            <a:pPr marL="0" lvl="0" indent="0" algn="l" rtl="0">
              <a:spcBef>
                <a:spcPts val="0"/>
              </a:spcBef>
              <a:spcAft>
                <a:spcPts val="0"/>
              </a:spcAft>
              <a:buNone/>
            </a:pPr>
            <a:endParaRPr/>
          </a:p>
          <a:p>
            <a:pPr marL="0" lvl="0" indent="0" algn="l" rtl="0">
              <a:spcBef>
                <a:spcPts val="0"/>
              </a:spcBef>
              <a:spcAft>
                <a:spcPts val="0"/>
              </a:spcAft>
              <a:buNone/>
            </a:pPr>
            <a:r>
              <a:rPr lang="en-US"/>
              <a:t>SJ)  Nominations:  ask for input from BOD and other PAC members.  look for community leaders and ‘buzz’  Leverage organiz. need with what member might have to offer.  Trick is getting some level of commitment before a vote.  Careful about having to turn anyone away once invited.</a:t>
            </a:r>
            <a:endParaRPr/>
          </a:p>
          <a:p>
            <a:pPr marL="0" lvl="0" indent="0" algn="l" rtl="0">
              <a:spcBef>
                <a:spcPts val="0"/>
              </a:spcBef>
              <a:spcAft>
                <a:spcPts val="0"/>
              </a:spcAft>
              <a:buNone/>
            </a:pPr>
            <a:endParaRPr/>
          </a:p>
          <a:p>
            <a:pPr marL="0" lvl="0" indent="0" algn="l" rtl="0">
              <a:spcBef>
                <a:spcPts val="0"/>
              </a:spcBef>
              <a:spcAft>
                <a:spcPts val="0"/>
              </a:spcAft>
              <a:buNone/>
            </a:pPr>
            <a:r>
              <a:rPr lang="en-US"/>
              <a:t>SJ)  being clear about the scope of work and amount of commitment with potential nominees.  Meet with PAC member/nominee, Provide information, over coffee.  Don’t overwhelm.</a:t>
            </a:r>
            <a:endParaRPr/>
          </a:p>
          <a:p>
            <a:pPr marL="0" lvl="0" indent="0" algn="l" rtl="0">
              <a:spcBef>
                <a:spcPts val="0"/>
              </a:spcBef>
              <a:spcAft>
                <a:spcPts val="0"/>
              </a:spcAft>
              <a:buNone/>
            </a:pPr>
            <a:endParaRPr/>
          </a:p>
          <a:p>
            <a:pPr marL="0" lvl="0" indent="0" algn="l" rtl="0">
              <a:spcBef>
                <a:spcPts val="0"/>
              </a:spcBef>
              <a:spcAft>
                <a:spcPts val="0"/>
              </a:spcAft>
              <a:buNone/>
            </a:pPr>
            <a:r>
              <a:rPr lang="en-US"/>
              <a:t>SJ)  inventory industries to be represented.  not all can be represented at once, so be deliberate in selection and strategy </a:t>
            </a:r>
            <a:endParaRPr/>
          </a:p>
          <a:p>
            <a:pPr marL="0" lvl="0" indent="0" algn="l" rtl="0">
              <a:spcBef>
                <a:spcPts val="0"/>
              </a:spcBef>
              <a:spcAft>
                <a:spcPts val="0"/>
              </a:spcAft>
              <a:buNone/>
            </a:pPr>
            <a:endParaRPr/>
          </a:p>
          <a:p>
            <a:pPr marL="0" lvl="0" indent="0" algn="l" rtl="0">
              <a:spcBef>
                <a:spcPts val="0"/>
              </a:spcBef>
              <a:spcAft>
                <a:spcPts val="0"/>
              </a:spcAft>
              <a:buNone/>
            </a:pPr>
            <a:r>
              <a:rPr lang="en-US"/>
              <a:t>SJ)  Discover what influence and impact that potential member might have in the community.  How will they touch others in their industry and beyond?</a:t>
            </a:r>
            <a:endParaRPr/>
          </a:p>
          <a:p>
            <a:pPr marL="0" lvl="0" indent="0" algn="l" rtl="0">
              <a:spcBef>
                <a:spcPts val="0"/>
              </a:spcBef>
              <a:spcAft>
                <a:spcPts val="0"/>
              </a:spcAft>
              <a:buNone/>
            </a:pPr>
            <a:endParaRPr/>
          </a:p>
          <a:p>
            <a:pPr marL="0" lvl="0" indent="0" algn="l" rtl="0">
              <a:spcBef>
                <a:spcPts val="0"/>
              </a:spcBef>
              <a:spcAft>
                <a:spcPts val="0"/>
              </a:spcAft>
              <a:buNone/>
            </a:pPr>
            <a:r>
              <a:rPr lang="en-US"/>
              <a:t>SJ)  Ensure that the potential PAC members are educated enough about the chapter mission/goals and organiz. structure so that they understand how to help accomplish chapter’s goals</a:t>
            </a:r>
            <a:endParaRPr/>
          </a:p>
          <a:p>
            <a:pPr marL="0" lvl="0" indent="0" algn="l" rtl="0">
              <a:spcBef>
                <a:spcPts val="0"/>
              </a:spcBef>
              <a:spcAft>
                <a:spcPts val="0"/>
              </a:spcAft>
              <a:buNone/>
            </a:pPr>
            <a:endParaRPr/>
          </a:p>
          <a:p>
            <a:pPr marL="0" lvl="0" indent="0" algn="l" rtl="0">
              <a:spcBef>
                <a:spcPts val="0"/>
              </a:spcBef>
              <a:spcAft>
                <a:spcPts val="0"/>
              </a:spcAft>
              <a:buNone/>
            </a:pPr>
            <a:r>
              <a:rPr lang="en-US"/>
              <a:t>SJ)  Selection and bio.  Look for diversity.  Provided to the BOD as well the nominating committee. Is utilized to help the BOD understand the work and influence of the potential member. Bio should include contact info, personal as well as professional info.  Bio/contact info is shared with the BOD.  Process is for the nominating committee to choose and make recommendations of the slate to the BOD.</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If collaboration tools are used the chairperson should ensure of their use and upkeeping.  Update the chapter archive with the agendas, minutes, and actions.</a:t>
            </a:r>
            <a:endParaRPr/>
          </a:p>
          <a:p>
            <a:pPr marL="0" lvl="0" indent="0" algn="l" rtl="0">
              <a:spcBef>
                <a:spcPts val="0"/>
              </a:spcBef>
              <a:spcAft>
                <a:spcPts val="0"/>
              </a:spcAft>
              <a:buNone/>
            </a:pPr>
            <a:endParaRPr/>
          </a:p>
          <a:p>
            <a:pPr marL="0" lvl="0" indent="0" algn="l" rtl="0">
              <a:spcBef>
                <a:spcPts val="0"/>
              </a:spcBef>
              <a:spcAft>
                <a:spcPts val="0"/>
              </a:spcAft>
              <a:buNone/>
            </a:pPr>
            <a:r>
              <a:rPr lang="en-US"/>
              <a:t>[tjw] The chairperson will have to proactively solicit input and participation by members of the chapter and its BOD.</a:t>
            </a:r>
            <a:endParaRPr/>
          </a:p>
          <a:p>
            <a:pPr marL="0" lvl="0" indent="0" algn="l" rtl="0">
              <a:spcBef>
                <a:spcPts val="0"/>
              </a:spcBef>
              <a:spcAft>
                <a:spcPts val="0"/>
              </a:spcAft>
              <a:buNone/>
            </a:pPr>
            <a:endParaRPr/>
          </a:p>
          <a:p>
            <a:pPr marL="0" lvl="0" indent="0" algn="l" rtl="0">
              <a:spcBef>
                <a:spcPts val="0"/>
              </a:spcBef>
              <a:spcAft>
                <a:spcPts val="0"/>
              </a:spcAft>
              <a:buNone/>
            </a:pPr>
            <a:r>
              <a:rPr lang="en-US"/>
              <a:t>[tjw] Recogntion of the PAC members should me made by the chairperson.  If the chapter has an annual banquet that is a potential venue.</a:t>
            </a:r>
            <a:endParaRPr/>
          </a:p>
          <a:p>
            <a:pPr marL="0" lvl="0" indent="0" algn="l" rtl="0">
              <a:spcBef>
                <a:spcPts val="0"/>
              </a:spcBef>
              <a:spcAft>
                <a:spcPts val="0"/>
              </a:spcAft>
              <a:buNone/>
            </a:pPr>
            <a:endParaRPr/>
          </a:p>
          <a:p>
            <a:pPr marL="0" lvl="0" indent="0" algn="l" rtl="0">
              <a:spcBef>
                <a:spcPts val="0"/>
              </a:spcBef>
              <a:spcAft>
                <a:spcPts val="0"/>
              </a:spcAft>
              <a:buNone/>
            </a:pPr>
            <a:r>
              <a:rPr lang="en-US"/>
              <a:t>SJ)  Chair is primary person responsible for most things PAC related on a month-to-month basis.  Best if member of the Board, if not then need a liaison to the BOD.  </a:t>
            </a:r>
            <a:endParaRPr/>
          </a:p>
          <a:p>
            <a:pPr marL="0" lvl="0" indent="0" algn="l" rtl="0">
              <a:spcBef>
                <a:spcPts val="0"/>
              </a:spcBef>
              <a:spcAft>
                <a:spcPts val="0"/>
              </a:spcAft>
              <a:buNone/>
            </a:pPr>
            <a:endParaRPr/>
          </a:p>
          <a:p>
            <a:pPr marL="0" lvl="0" indent="0" algn="l" rtl="0">
              <a:spcBef>
                <a:spcPts val="0"/>
              </a:spcBef>
              <a:spcAft>
                <a:spcPts val="0"/>
              </a:spcAft>
              <a:buNone/>
            </a:pPr>
            <a:r>
              <a:rPr lang="en-US"/>
              <a:t>SJ)  Scheduling and communications should be copied to the BOD to keep them in the loop.  Communication technology which utilizes broad access is best for members from a variety of office systems.</a:t>
            </a:r>
            <a:endParaRPr/>
          </a:p>
          <a:p>
            <a:pPr marL="0" lvl="0" indent="0" algn="l" rtl="0">
              <a:spcBef>
                <a:spcPts val="0"/>
              </a:spcBef>
              <a:spcAft>
                <a:spcPts val="0"/>
              </a:spcAft>
              <a:buNone/>
            </a:pPr>
            <a:endParaRPr/>
          </a:p>
          <a:p>
            <a:pPr marL="0" lvl="0" indent="0" algn="l" rtl="0">
              <a:spcBef>
                <a:spcPts val="0"/>
              </a:spcBef>
              <a:spcAft>
                <a:spcPts val="0"/>
              </a:spcAft>
              <a:buNone/>
            </a:pPr>
            <a:r>
              <a:rPr lang="en-US"/>
              <a:t>SJ)  Agenda is forwarded a week ahead of time.  May include questions to respond to, or announcements for planned topics of disucssion</a:t>
            </a:r>
            <a:endParaRPr/>
          </a:p>
          <a:p>
            <a:pPr marL="0" lvl="0" indent="0" algn="l" rtl="0">
              <a:spcBef>
                <a:spcPts val="0"/>
              </a:spcBef>
              <a:spcAft>
                <a:spcPts val="0"/>
              </a:spcAft>
              <a:buNone/>
            </a:pPr>
            <a:endParaRPr/>
          </a:p>
          <a:p>
            <a:pPr marL="0" lvl="0" indent="0" algn="l" rtl="0">
              <a:spcBef>
                <a:spcPts val="0"/>
              </a:spcBef>
              <a:spcAft>
                <a:spcPts val="0"/>
              </a:spcAft>
              <a:buNone/>
            </a:pPr>
            <a:r>
              <a:rPr lang="en-US"/>
              <a:t>SJ)  Minutes can be formal or just transcription of captioner, if available.  </a:t>
            </a:r>
            <a:endParaRPr/>
          </a:p>
          <a:p>
            <a:pPr marL="0" lvl="0" indent="0" algn="l" rtl="0">
              <a:spcBef>
                <a:spcPts val="0"/>
              </a:spcBef>
              <a:spcAft>
                <a:spcPts val="0"/>
              </a:spcAft>
              <a:buNone/>
            </a:pPr>
            <a:endParaRPr/>
          </a:p>
          <a:p>
            <a:pPr marL="0" lvl="0" indent="0" algn="l" rtl="0">
              <a:spcBef>
                <a:spcPts val="0"/>
              </a:spcBef>
              <a:spcAft>
                <a:spcPts val="0"/>
              </a:spcAft>
              <a:buNone/>
            </a:pPr>
            <a:r>
              <a:rPr lang="en-US"/>
              <a:t>SJ) Teaching opp for optimal communication.  Captioning and looping if available.  May need a team of ppl to help set-up</a:t>
            </a:r>
            <a:endParaRPr/>
          </a:p>
          <a:p>
            <a:pPr marL="0" lvl="0" indent="0" algn="l" rtl="0">
              <a:spcBef>
                <a:spcPts val="0"/>
              </a:spcBef>
              <a:spcAft>
                <a:spcPts val="0"/>
              </a:spcAft>
              <a:buNone/>
            </a:pPr>
            <a:endParaRPr/>
          </a:p>
          <a:p>
            <a:pPr marL="0" lvl="0" indent="0" algn="l" rtl="0">
              <a:spcBef>
                <a:spcPts val="0"/>
              </a:spcBef>
              <a:spcAft>
                <a:spcPts val="0"/>
              </a:spcAft>
              <a:buNone/>
            </a:pPr>
            <a:r>
              <a:rPr lang="en-US"/>
              <a:t>SJ)  Regular communication ensures that records and contacts are updated and all are on the same page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[tjw] Communications might come from the chapter BOD, Board Liaison, chapter members or other PAC members.</a:t>
            </a:r>
            <a:endParaRPr/>
          </a:p>
          <a:p>
            <a:pPr marL="0" lvl="0" indent="0" algn="l" rtl="0">
              <a:spcBef>
                <a:spcPts val="0"/>
              </a:spcBef>
              <a:spcAft>
                <a:spcPts val="0"/>
              </a:spcAft>
              <a:buNone/>
            </a:pPr>
            <a:endParaRPr/>
          </a:p>
          <a:p>
            <a:pPr marL="0" lvl="0" indent="0" algn="l" rtl="0">
              <a:spcBef>
                <a:spcPts val="0"/>
              </a:spcBef>
              <a:spcAft>
                <a:spcPts val="0"/>
              </a:spcAft>
              <a:buNone/>
            </a:pPr>
            <a:r>
              <a:rPr lang="en-US"/>
              <a:t>SJ)  Chair should provide information regarding organization, ByLaws, structure, committees, activities, and contact people.  Complimentary membership to Chapter and National</a:t>
            </a:r>
            <a:endParaRPr/>
          </a:p>
          <a:p>
            <a:pPr marL="0" lvl="0" indent="0" algn="l" rtl="0">
              <a:spcBef>
                <a:spcPts val="0"/>
              </a:spcBef>
              <a:spcAft>
                <a:spcPts val="0"/>
              </a:spcAft>
              <a:buNone/>
            </a:pPr>
            <a:endParaRPr/>
          </a:p>
          <a:p>
            <a:pPr marL="0" lvl="0" indent="0" algn="l" rtl="0">
              <a:spcBef>
                <a:spcPts val="0"/>
              </a:spcBef>
              <a:spcAft>
                <a:spcPts val="0"/>
              </a:spcAft>
              <a:buNone/>
            </a:pPr>
            <a:r>
              <a:rPr lang="en-US"/>
              <a:t>[tjw] PAC members should use their professional experience to help scope and manage the chapter’s activities.</a:t>
            </a:r>
            <a:endParaRPr/>
          </a:p>
          <a:p>
            <a:pPr marL="0" lvl="0" indent="0" algn="l" rtl="0">
              <a:spcBef>
                <a:spcPts val="0"/>
              </a:spcBef>
              <a:spcAft>
                <a:spcPts val="0"/>
              </a:spcAft>
              <a:buNone/>
            </a:pPr>
            <a:endParaRPr/>
          </a:p>
          <a:p>
            <a:pPr marL="0" lvl="0" indent="0" algn="l" rtl="0">
              <a:spcBef>
                <a:spcPts val="0"/>
              </a:spcBef>
              <a:spcAft>
                <a:spcPts val="0"/>
              </a:spcAft>
              <a:buNone/>
            </a:pPr>
            <a:r>
              <a:rPr lang="en-US"/>
              <a:t>SJ)  The PAC member should be able to describe how his/her knowledge is impacting what they are doing out in the world.</a:t>
            </a:r>
            <a:endParaRPr/>
          </a:p>
          <a:p>
            <a:pPr marL="0" lvl="0" indent="0" algn="l" rtl="0">
              <a:spcBef>
                <a:spcPts val="0"/>
              </a:spcBef>
              <a:spcAft>
                <a:spcPts val="0"/>
              </a:spcAft>
              <a:buNone/>
            </a:pPr>
            <a:endParaRPr/>
          </a:p>
          <a:p>
            <a:pPr marL="0" lvl="0" indent="0" algn="l" rtl="0">
              <a:spcBef>
                <a:spcPts val="0"/>
              </a:spcBef>
              <a:spcAft>
                <a:spcPts val="0"/>
              </a:spcAft>
              <a:buNone/>
            </a:pPr>
            <a:r>
              <a:rPr lang="en-US"/>
              <a:t>[tjw] Should a PAC member take on a leadership role in a chapter activity?  Depends on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31" name="Google Shape;13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3" name="Google Shape;13;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body" idx="1"/>
          </p:nvPr>
        </p:nvSpPr>
        <p:spPr>
          <a:xfrm rot="5400000">
            <a:off x="2654613" y="-4058"/>
            <a:ext cx="3834774" cy="78867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5" name="Google Shape;25;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6" name="Google Shape;56;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7" name="Google Shape;57;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3" name="Google Shape;63;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p:nvPr/>
        </p:nvSpPr>
        <p:spPr>
          <a:xfrm>
            <a:off x="0" y="-1"/>
            <a:ext cx="9144000" cy="1825625"/>
          </a:xfrm>
          <a:prstGeom prst="rect">
            <a:avLst/>
          </a:prstGeom>
          <a:solidFill>
            <a:srgbClr val="462E75"/>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 name="Google Shape;9;p1"/>
          <p:cNvPicPr preferRelativeResize="0"/>
          <p:nvPr/>
        </p:nvPicPr>
        <p:blipFill rotWithShape="1">
          <a:blip r:embed="rId13">
            <a:alphaModFix/>
          </a:blip>
          <a:srcRect/>
          <a:stretch/>
        </p:blipFill>
        <p:spPr>
          <a:xfrm>
            <a:off x="6869724" y="6023175"/>
            <a:ext cx="2101360" cy="65897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sp>
        <p:nvSpPr>
          <p:cNvPr id="83" name="Google Shape;83;p13"/>
          <p:cNvSpPr txBox="1">
            <a:spLocks noGrp="1"/>
          </p:cNvSpPr>
          <p:nvPr>
            <p:ph type="ctrTitle"/>
          </p:nvPr>
        </p:nvSpPr>
        <p:spPr>
          <a:xfrm>
            <a:off x="464695" y="1933730"/>
            <a:ext cx="8079698" cy="3951982"/>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chemeClr val="dk1"/>
              </a:buClr>
              <a:buSzPts val="6569"/>
              <a:buFont typeface="Calibri"/>
              <a:buNone/>
            </a:pPr>
            <a:r>
              <a:rPr lang="en-US" sz="6569"/>
              <a:t>Expanding our Reach:  </a:t>
            </a:r>
            <a:r>
              <a:rPr lang="en-US" sz="5400"/>
              <a:t>Building an Effective Professional Advisory Committee</a:t>
            </a:r>
            <a:br>
              <a:rPr lang="en-US" sz="5400"/>
            </a:br>
            <a:endParaRPr sz="5400"/>
          </a:p>
        </p:txBody>
      </p:sp>
      <p:sp>
        <p:nvSpPr>
          <p:cNvPr id="84" name="Google Shape;84;p13"/>
          <p:cNvSpPr txBox="1"/>
          <p:nvPr/>
        </p:nvSpPr>
        <p:spPr>
          <a:xfrm>
            <a:off x="989351" y="5516380"/>
            <a:ext cx="7405142"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Suzanne E. Johnston, VP, HLAA Rochester; Timothy Whitcher, HLAA Rochester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pic>
        <p:nvPicPr>
          <p:cNvPr id="141" name="Google Shape;141;p22"/>
          <p:cNvPicPr preferRelativeResize="0"/>
          <p:nvPr/>
        </p:nvPicPr>
        <p:blipFill>
          <a:blip r:embed="rId3">
            <a:alphaModFix/>
          </a:blip>
          <a:stretch>
            <a:fillRect/>
          </a:stretch>
        </p:blipFill>
        <p:spPr>
          <a:xfrm>
            <a:off x="945850" y="1941650"/>
            <a:ext cx="3161751" cy="4028800"/>
          </a:xfrm>
          <a:prstGeom prst="rect">
            <a:avLst/>
          </a:prstGeom>
          <a:noFill/>
          <a:ln>
            <a:noFill/>
          </a:ln>
        </p:spPr>
      </p:pic>
      <p:pic>
        <p:nvPicPr>
          <p:cNvPr id="142" name="Google Shape;142;p22"/>
          <p:cNvPicPr preferRelativeResize="0"/>
          <p:nvPr/>
        </p:nvPicPr>
        <p:blipFill>
          <a:blip r:embed="rId4">
            <a:alphaModFix/>
          </a:blip>
          <a:stretch>
            <a:fillRect/>
          </a:stretch>
        </p:blipFill>
        <p:spPr>
          <a:xfrm>
            <a:off x="4686575" y="1925100"/>
            <a:ext cx="3161750" cy="406190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48" name="Google Shape;148;p23"/>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Running Professional Advisory Committee meetings</a:t>
            </a:r>
            <a:endParaRPr/>
          </a:p>
          <a:p>
            <a:pPr marL="685800" lvl="1" indent="-228600" algn="l" rtl="0">
              <a:lnSpc>
                <a:spcPct val="70000"/>
              </a:lnSpc>
              <a:spcBef>
                <a:spcPts val="500"/>
              </a:spcBef>
              <a:spcAft>
                <a:spcPts val="0"/>
              </a:spcAft>
              <a:buClr>
                <a:schemeClr val="dk1"/>
              </a:buClr>
              <a:buSzPts val="2220"/>
              <a:buChar char="•"/>
            </a:pPr>
            <a:r>
              <a:rPr lang="en-US" sz="2220"/>
              <a:t>Board’s presence and familiarity with members</a:t>
            </a:r>
            <a:endParaRPr/>
          </a:p>
          <a:p>
            <a:pPr marL="685800" lvl="1" indent="-228600" algn="l" rtl="0">
              <a:lnSpc>
                <a:spcPct val="70000"/>
              </a:lnSpc>
              <a:spcBef>
                <a:spcPts val="500"/>
              </a:spcBef>
              <a:spcAft>
                <a:spcPts val="0"/>
              </a:spcAft>
              <a:buClr>
                <a:schemeClr val="dk1"/>
              </a:buClr>
              <a:buSzPts val="2220"/>
              <a:buChar char="•"/>
            </a:pPr>
            <a:r>
              <a:rPr lang="en-US" sz="2220"/>
              <a:t>Preparing in advance for active discussion and flow</a:t>
            </a:r>
            <a:endParaRPr/>
          </a:p>
          <a:p>
            <a:pPr marL="685800" lvl="1" indent="-228600" algn="l" rtl="0">
              <a:lnSpc>
                <a:spcPct val="70000"/>
              </a:lnSpc>
              <a:spcBef>
                <a:spcPts val="500"/>
              </a:spcBef>
              <a:spcAft>
                <a:spcPts val="0"/>
              </a:spcAft>
              <a:buClr>
                <a:schemeClr val="dk1"/>
              </a:buClr>
              <a:buSzPts val="2220"/>
              <a:buChar char="•"/>
            </a:pPr>
            <a:r>
              <a:rPr lang="en-US" sz="2220"/>
              <a:t>Frequency and timing of meetings</a:t>
            </a:r>
            <a:endParaRPr/>
          </a:p>
          <a:p>
            <a:pPr marL="685800" lvl="1" indent="-228600" algn="l" rtl="0">
              <a:lnSpc>
                <a:spcPct val="70000"/>
              </a:lnSpc>
              <a:spcBef>
                <a:spcPts val="500"/>
              </a:spcBef>
              <a:spcAft>
                <a:spcPts val="0"/>
              </a:spcAft>
              <a:buClr>
                <a:schemeClr val="dk1"/>
              </a:buClr>
              <a:buSzPts val="2220"/>
              <a:buChar char="•"/>
            </a:pPr>
            <a:r>
              <a:rPr lang="en-US" sz="2220"/>
              <a:t>Length of meetings</a:t>
            </a:r>
            <a:endParaRPr/>
          </a:p>
          <a:p>
            <a:pPr marL="685800" lvl="1" indent="-228600" algn="l" rtl="0">
              <a:lnSpc>
                <a:spcPct val="70000"/>
              </a:lnSpc>
              <a:spcBef>
                <a:spcPts val="500"/>
              </a:spcBef>
              <a:spcAft>
                <a:spcPts val="0"/>
              </a:spcAft>
              <a:buClr>
                <a:schemeClr val="dk1"/>
              </a:buClr>
              <a:buSzPts val="2220"/>
              <a:buChar char="•"/>
            </a:pPr>
            <a:r>
              <a:rPr lang="en-US" sz="2220"/>
              <a:t>Networking and socialization –getting to know you</a:t>
            </a:r>
            <a:endParaRPr/>
          </a:p>
          <a:p>
            <a:pPr marL="685800" lvl="1" indent="-228600" algn="l" rtl="0">
              <a:lnSpc>
                <a:spcPct val="70000"/>
              </a:lnSpc>
              <a:spcBef>
                <a:spcPts val="500"/>
              </a:spcBef>
              <a:spcAft>
                <a:spcPts val="0"/>
              </a:spcAft>
              <a:buClr>
                <a:schemeClr val="dk1"/>
              </a:buClr>
              <a:buSzPts val="2220"/>
              <a:buChar char="•"/>
            </a:pPr>
            <a:r>
              <a:rPr lang="en-US" sz="2220"/>
              <a:t>Format of formal meeting time</a:t>
            </a:r>
            <a:endParaRPr/>
          </a:p>
          <a:p>
            <a:pPr marL="1143000" lvl="2" indent="-228600" algn="l" rtl="0">
              <a:lnSpc>
                <a:spcPct val="70000"/>
              </a:lnSpc>
              <a:spcBef>
                <a:spcPts val="500"/>
              </a:spcBef>
              <a:spcAft>
                <a:spcPts val="0"/>
              </a:spcAft>
              <a:buClr>
                <a:schemeClr val="dk1"/>
              </a:buClr>
              <a:buSzPts val="1850"/>
              <a:buChar char="•"/>
            </a:pPr>
            <a:r>
              <a:rPr lang="en-US" sz="1850"/>
              <a:t>Introductions and ‘catch-up’</a:t>
            </a:r>
            <a:endParaRPr/>
          </a:p>
          <a:p>
            <a:pPr marL="1143000" lvl="2" indent="-228600" algn="l" rtl="0">
              <a:lnSpc>
                <a:spcPct val="70000"/>
              </a:lnSpc>
              <a:spcBef>
                <a:spcPts val="500"/>
              </a:spcBef>
              <a:spcAft>
                <a:spcPts val="0"/>
              </a:spcAft>
              <a:buClr>
                <a:schemeClr val="dk1"/>
              </a:buClr>
              <a:buSzPts val="1850"/>
              <a:buChar char="•"/>
            </a:pPr>
            <a:r>
              <a:rPr lang="en-US" sz="1850"/>
              <a:t>Presentations</a:t>
            </a:r>
            <a:endParaRPr/>
          </a:p>
          <a:p>
            <a:pPr marL="1143000" lvl="2" indent="-228600" algn="l" rtl="0">
              <a:lnSpc>
                <a:spcPct val="70000"/>
              </a:lnSpc>
              <a:spcBef>
                <a:spcPts val="500"/>
              </a:spcBef>
              <a:spcAft>
                <a:spcPts val="0"/>
              </a:spcAft>
              <a:buClr>
                <a:schemeClr val="dk1"/>
              </a:buClr>
              <a:buSzPts val="1850"/>
              <a:buChar char="•"/>
            </a:pPr>
            <a:r>
              <a:rPr lang="en-US" sz="1850"/>
              <a:t>Discussion</a:t>
            </a:r>
            <a:endParaRPr/>
          </a:p>
          <a:p>
            <a:pPr marL="1143000" lvl="2" indent="-228600" algn="l" rtl="0">
              <a:lnSpc>
                <a:spcPct val="70000"/>
              </a:lnSpc>
              <a:spcBef>
                <a:spcPts val="500"/>
              </a:spcBef>
              <a:spcAft>
                <a:spcPts val="0"/>
              </a:spcAft>
              <a:buClr>
                <a:schemeClr val="dk1"/>
              </a:buClr>
              <a:buSzPts val="1850"/>
              <a:buChar char="•"/>
            </a:pPr>
            <a:r>
              <a:rPr lang="en-US" sz="1850"/>
              <a:t>Questions</a:t>
            </a:r>
            <a:endParaRPr/>
          </a:p>
          <a:p>
            <a:pPr marL="1143000" lvl="2" indent="-228600" algn="l" rtl="0">
              <a:lnSpc>
                <a:spcPct val="70000"/>
              </a:lnSpc>
              <a:spcBef>
                <a:spcPts val="500"/>
              </a:spcBef>
              <a:spcAft>
                <a:spcPts val="0"/>
              </a:spcAft>
              <a:buClr>
                <a:schemeClr val="dk1"/>
              </a:buClr>
              <a:buSzPts val="1850"/>
              <a:buChar char="•"/>
            </a:pPr>
            <a:r>
              <a:rPr lang="en-US" sz="1850"/>
              <a:t>Chapter news</a:t>
            </a:r>
            <a:endParaRPr/>
          </a:p>
        </p:txBody>
      </p:sp>
      <p:pic>
        <p:nvPicPr>
          <p:cNvPr id="149" name="Google Shape;149;p23"/>
          <p:cNvPicPr preferRelativeResize="0"/>
          <p:nvPr/>
        </p:nvPicPr>
        <p:blipFill>
          <a:blip r:embed="rId3">
            <a:alphaModFix/>
          </a:blip>
          <a:stretch>
            <a:fillRect/>
          </a:stretch>
        </p:blipFill>
        <p:spPr>
          <a:xfrm>
            <a:off x="3851380" y="5331575"/>
            <a:ext cx="2814695" cy="13255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55" name="Google Shape;155;p24"/>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Encouraging sharing and collaboration</a:t>
            </a:r>
            <a:endParaRPr/>
          </a:p>
          <a:p>
            <a:pPr marL="685800" lvl="1" indent="-228600" algn="l" rtl="0">
              <a:lnSpc>
                <a:spcPct val="80000"/>
              </a:lnSpc>
              <a:spcBef>
                <a:spcPts val="500"/>
              </a:spcBef>
              <a:spcAft>
                <a:spcPts val="0"/>
              </a:spcAft>
              <a:buClr>
                <a:schemeClr val="dk1"/>
              </a:buClr>
              <a:buSzPts val="2400"/>
              <a:buChar char="•"/>
            </a:pPr>
            <a:r>
              <a:rPr lang="en-US"/>
              <a:t>Supplying members with questions or needs ahead of meeting times</a:t>
            </a:r>
            <a:endParaRPr/>
          </a:p>
          <a:p>
            <a:pPr marL="685800" lvl="1" indent="-228600" algn="l" rtl="0">
              <a:lnSpc>
                <a:spcPct val="80000"/>
              </a:lnSpc>
              <a:spcBef>
                <a:spcPts val="500"/>
              </a:spcBef>
              <a:spcAft>
                <a:spcPts val="0"/>
              </a:spcAft>
              <a:buClr>
                <a:schemeClr val="dk1"/>
              </a:buClr>
              <a:buSzPts val="2400"/>
              <a:buChar char="•"/>
            </a:pPr>
            <a:r>
              <a:rPr lang="en-US"/>
              <a:t>BOD attendance</a:t>
            </a:r>
            <a:endParaRPr/>
          </a:p>
          <a:p>
            <a:pPr marL="685800" lvl="1" indent="-228600" algn="l" rtl="0">
              <a:lnSpc>
                <a:spcPct val="80000"/>
              </a:lnSpc>
              <a:spcBef>
                <a:spcPts val="500"/>
              </a:spcBef>
              <a:spcAft>
                <a:spcPts val="0"/>
              </a:spcAft>
              <a:buClr>
                <a:schemeClr val="dk1"/>
              </a:buClr>
              <a:buSzPts val="2400"/>
              <a:buChar char="•"/>
            </a:pPr>
            <a:r>
              <a:rPr lang="en-US"/>
              <a:t>Prior to formal meeting times – networking/social time</a:t>
            </a:r>
            <a:endParaRPr/>
          </a:p>
          <a:p>
            <a:pPr marL="685800" lvl="1" indent="-228600" algn="l" rtl="0">
              <a:lnSpc>
                <a:spcPct val="80000"/>
              </a:lnSpc>
              <a:spcBef>
                <a:spcPts val="500"/>
              </a:spcBef>
              <a:spcAft>
                <a:spcPts val="0"/>
              </a:spcAft>
              <a:buClr>
                <a:schemeClr val="dk1"/>
              </a:buClr>
              <a:buSzPts val="2400"/>
              <a:buChar char="•"/>
            </a:pPr>
            <a:r>
              <a:rPr lang="en-US"/>
              <a:t>During meetings – ensuring each member’s contributions</a:t>
            </a:r>
            <a:endParaRPr/>
          </a:p>
          <a:p>
            <a:pPr marL="685800" lvl="1" indent="-228600" algn="l" rtl="0">
              <a:lnSpc>
                <a:spcPct val="80000"/>
              </a:lnSpc>
              <a:spcBef>
                <a:spcPts val="500"/>
              </a:spcBef>
              <a:spcAft>
                <a:spcPts val="0"/>
              </a:spcAft>
              <a:buClr>
                <a:schemeClr val="dk1"/>
              </a:buClr>
              <a:buSzPts val="2400"/>
              <a:buChar char="•"/>
            </a:pPr>
            <a:r>
              <a:rPr lang="en-US"/>
              <a:t>Contacts and follow-up in-between meetings</a:t>
            </a:r>
            <a:endParaRPr/>
          </a:p>
          <a:p>
            <a:pPr marL="685800" lvl="1" indent="-228600" algn="l" rtl="0">
              <a:lnSpc>
                <a:spcPct val="80000"/>
              </a:lnSpc>
              <a:spcBef>
                <a:spcPts val="500"/>
              </a:spcBef>
              <a:spcAft>
                <a:spcPts val="0"/>
              </a:spcAft>
              <a:buClr>
                <a:schemeClr val="dk1"/>
              </a:buClr>
              <a:buSzPts val="2400"/>
              <a:buChar char="•"/>
            </a:pPr>
            <a:r>
              <a:rPr lang="en-US"/>
              <a:t>Staying connected through Chapter activities</a:t>
            </a:r>
            <a:endParaRPr/>
          </a:p>
          <a:p>
            <a:pPr marL="685800" lvl="1" indent="-228600" algn="l" rtl="0">
              <a:lnSpc>
                <a:spcPct val="80000"/>
              </a:lnSpc>
              <a:spcBef>
                <a:spcPts val="500"/>
              </a:spcBef>
              <a:spcAft>
                <a:spcPts val="0"/>
              </a:spcAft>
              <a:buClr>
                <a:schemeClr val="dk1"/>
              </a:buClr>
              <a:buSzPts val="2400"/>
              <a:buChar char="•"/>
            </a:pPr>
            <a:r>
              <a:rPr lang="en-US"/>
              <a:t>Members are invited to assume other roles within Chapter</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61" name="Google Shape;161;p25"/>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590"/>
              <a:buNone/>
            </a:pPr>
            <a:r>
              <a:rPr lang="en-US" sz="2590"/>
              <a:t>Maintaining an effective Professional Advisory Group</a:t>
            </a:r>
            <a:endParaRPr/>
          </a:p>
          <a:p>
            <a:pPr marL="685800" lvl="1" indent="-228600" algn="l" rtl="0">
              <a:lnSpc>
                <a:spcPct val="80000"/>
              </a:lnSpc>
              <a:spcBef>
                <a:spcPts val="500"/>
              </a:spcBef>
              <a:spcAft>
                <a:spcPts val="0"/>
              </a:spcAft>
              <a:buClr>
                <a:schemeClr val="dk1"/>
              </a:buClr>
              <a:buSzPts val="2220"/>
              <a:buChar char="•"/>
            </a:pPr>
            <a:r>
              <a:rPr lang="en-US" sz="2220"/>
              <a:t>Regular reflection and re-evaluation by BOD, Chair</a:t>
            </a:r>
            <a:endParaRPr/>
          </a:p>
          <a:p>
            <a:pPr marL="685800" lvl="1" indent="-228600" algn="l" rtl="0">
              <a:lnSpc>
                <a:spcPct val="80000"/>
              </a:lnSpc>
              <a:spcBef>
                <a:spcPts val="500"/>
              </a:spcBef>
              <a:spcAft>
                <a:spcPts val="0"/>
              </a:spcAft>
              <a:buClr>
                <a:schemeClr val="dk1"/>
              </a:buClr>
              <a:buSzPts val="2220"/>
              <a:buChar char="•"/>
            </a:pPr>
            <a:r>
              <a:rPr lang="en-US" sz="2220"/>
              <a:t>Professionalism </a:t>
            </a:r>
            <a:endParaRPr/>
          </a:p>
          <a:p>
            <a:pPr marL="685800" lvl="1" indent="-228600" algn="l" rtl="0">
              <a:lnSpc>
                <a:spcPct val="80000"/>
              </a:lnSpc>
              <a:spcBef>
                <a:spcPts val="500"/>
              </a:spcBef>
              <a:spcAft>
                <a:spcPts val="0"/>
              </a:spcAft>
              <a:buClr>
                <a:schemeClr val="dk1"/>
              </a:buClr>
              <a:buSzPts val="2220"/>
              <a:buChar char="•"/>
            </a:pPr>
            <a:r>
              <a:rPr lang="en-US" sz="2220"/>
              <a:t>Regular, complete and effective communication with members</a:t>
            </a:r>
            <a:endParaRPr/>
          </a:p>
          <a:p>
            <a:pPr marL="685800" lvl="1" indent="-228600" algn="l" rtl="0">
              <a:lnSpc>
                <a:spcPct val="80000"/>
              </a:lnSpc>
              <a:spcBef>
                <a:spcPts val="500"/>
              </a:spcBef>
              <a:spcAft>
                <a:spcPts val="0"/>
              </a:spcAft>
              <a:buClr>
                <a:schemeClr val="dk1"/>
              </a:buClr>
              <a:buSzPts val="2220"/>
              <a:buChar char="•"/>
            </a:pPr>
            <a:r>
              <a:rPr lang="en-US" sz="2220"/>
              <a:t>Encouraging relationships/mentorship between committee members</a:t>
            </a:r>
            <a:endParaRPr/>
          </a:p>
          <a:p>
            <a:pPr marL="685800" lvl="1" indent="-228600" algn="l" rtl="0">
              <a:lnSpc>
                <a:spcPct val="80000"/>
              </a:lnSpc>
              <a:spcBef>
                <a:spcPts val="500"/>
              </a:spcBef>
              <a:spcAft>
                <a:spcPts val="0"/>
              </a:spcAft>
              <a:buClr>
                <a:schemeClr val="dk1"/>
              </a:buClr>
              <a:buSzPts val="2220"/>
              <a:buChar char="•"/>
            </a:pPr>
            <a:r>
              <a:rPr lang="en-US" sz="2220"/>
              <a:t>Providing guidance and support</a:t>
            </a:r>
            <a:endParaRPr sz="2220"/>
          </a:p>
          <a:p>
            <a:pPr marL="685800" lvl="1" indent="-266700" algn="l" rtl="0">
              <a:lnSpc>
                <a:spcPct val="80000"/>
              </a:lnSpc>
              <a:spcBef>
                <a:spcPts val="500"/>
              </a:spcBef>
              <a:spcAft>
                <a:spcPts val="0"/>
              </a:spcAft>
              <a:buSzPts val="2400"/>
              <a:buChar char="•"/>
            </a:pPr>
            <a:r>
              <a:rPr lang="en-US"/>
              <a:t>Provide a liaison from the Board of Directors.</a:t>
            </a:r>
            <a:endParaRPr/>
          </a:p>
          <a:p>
            <a:pPr marL="685800" lvl="1" indent="-228600" algn="l" rtl="0">
              <a:lnSpc>
                <a:spcPct val="80000"/>
              </a:lnSpc>
              <a:spcBef>
                <a:spcPts val="500"/>
              </a:spcBef>
              <a:spcAft>
                <a:spcPts val="0"/>
              </a:spcAft>
              <a:buClr>
                <a:schemeClr val="dk1"/>
              </a:buClr>
              <a:buSzPts val="2220"/>
              <a:buChar char="•"/>
            </a:pPr>
            <a:r>
              <a:rPr lang="en-US" sz="2220"/>
              <a:t>Showing appreciation</a:t>
            </a:r>
            <a:endParaRPr/>
          </a:p>
          <a:p>
            <a:pPr marL="685800" lvl="1" indent="-228600" algn="l" rtl="0">
              <a:lnSpc>
                <a:spcPct val="80000"/>
              </a:lnSpc>
              <a:spcBef>
                <a:spcPts val="500"/>
              </a:spcBef>
              <a:spcAft>
                <a:spcPts val="0"/>
              </a:spcAft>
              <a:buClr>
                <a:schemeClr val="dk1"/>
              </a:buClr>
              <a:buSzPts val="2220"/>
              <a:buChar char="•"/>
            </a:pPr>
            <a:r>
              <a:rPr lang="en-US" sz="2220"/>
              <a:t>Recognition of members’ value</a:t>
            </a:r>
            <a:endParaRPr/>
          </a:p>
          <a:p>
            <a:pPr marL="685800" lvl="1" indent="-228600" algn="l" rtl="0">
              <a:lnSpc>
                <a:spcPct val="80000"/>
              </a:lnSpc>
              <a:spcBef>
                <a:spcPts val="500"/>
              </a:spcBef>
              <a:spcAft>
                <a:spcPts val="0"/>
              </a:spcAft>
              <a:buClr>
                <a:schemeClr val="dk1"/>
              </a:buClr>
              <a:buSzPts val="2220"/>
              <a:buChar char="•"/>
            </a:pPr>
            <a:r>
              <a:rPr lang="en-US" sz="2220"/>
              <a:t>Don’t overwhelm</a:t>
            </a:r>
            <a:endParaRPr sz="2220"/>
          </a:p>
          <a:p>
            <a:pPr marL="685800" lvl="1" indent="-87630" algn="l" rtl="0">
              <a:lnSpc>
                <a:spcPct val="80000"/>
              </a:lnSpc>
              <a:spcBef>
                <a:spcPts val="500"/>
              </a:spcBef>
              <a:spcAft>
                <a:spcPts val="0"/>
              </a:spcAft>
              <a:buClr>
                <a:schemeClr val="dk1"/>
              </a:buClr>
              <a:buSzPts val="2220"/>
              <a:buNone/>
            </a:pPr>
            <a:endParaRPr sz="222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67" name="Google Shape;167;p26"/>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Comments from guest Professional Advisory Committee member:  </a:t>
            </a:r>
            <a:endParaRPr/>
          </a:p>
          <a:p>
            <a:pPr marL="457200" lvl="1" indent="0" algn="l" rtl="0">
              <a:lnSpc>
                <a:spcPct val="90000"/>
              </a:lnSpc>
              <a:spcBef>
                <a:spcPts val="500"/>
              </a:spcBef>
              <a:spcAft>
                <a:spcPts val="0"/>
              </a:spcAft>
              <a:buClr>
                <a:schemeClr val="dk1"/>
              </a:buClr>
              <a:buSzPts val="2400"/>
              <a:buNone/>
            </a:pPr>
            <a:r>
              <a:rPr lang="en-US" i="1"/>
              <a:t>Ralph Meranto, Artistic Director, Jewish Community Center</a:t>
            </a:r>
            <a:endParaRPr/>
          </a:p>
        </p:txBody>
      </p:sp>
      <p:pic>
        <p:nvPicPr>
          <p:cNvPr id="168" name="Google Shape;168;p26"/>
          <p:cNvPicPr preferRelativeResize="0"/>
          <p:nvPr/>
        </p:nvPicPr>
        <p:blipFill>
          <a:blip r:embed="rId3">
            <a:alphaModFix/>
          </a:blip>
          <a:stretch>
            <a:fillRect/>
          </a:stretch>
        </p:blipFill>
        <p:spPr>
          <a:xfrm>
            <a:off x="1669775" y="3717225"/>
            <a:ext cx="2584175" cy="25841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74" name="Google Shape;174;p27"/>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Questions and Comments????</a:t>
            </a:r>
            <a:endParaRPr/>
          </a:p>
        </p:txBody>
      </p:sp>
      <p:pic>
        <p:nvPicPr>
          <p:cNvPr id="175" name="Google Shape;175;p27"/>
          <p:cNvPicPr preferRelativeResize="0"/>
          <p:nvPr/>
        </p:nvPicPr>
        <p:blipFill>
          <a:blip r:embed="rId3">
            <a:alphaModFix/>
          </a:blip>
          <a:stretch>
            <a:fillRect/>
          </a:stretch>
        </p:blipFill>
        <p:spPr>
          <a:xfrm>
            <a:off x="3081125" y="2862475"/>
            <a:ext cx="3748457" cy="3279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81" name="Google Shape;181;p28"/>
          <p:cNvSpPr txBox="1">
            <a:spLocks noGrp="1"/>
          </p:cNvSpPr>
          <p:nvPr>
            <p:ph type="body" idx="1"/>
          </p:nvPr>
        </p:nvSpPr>
        <p:spPr>
          <a:xfrm>
            <a:off x="628650" y="2138766"/>
            <a:ext cx="7886700" cy="4354107"/>
          </a:xfrm>
          <a:prstGeom prst="rect">
            <a:avLst/>
          </a:prstGeom>
          <a:noFill/>
          <a:ln>
            <a:noFill/>
          </a:ln>
        </p:spPr>
        <p:txBody>
          <a:bodyPr spcFirstLastPara="1" wrap="square" lIns="91425" tIns="45700" rIns="91425" bIns="45700" anchor="t" anchorCtr="0">
            <a:noAutofit/>
          </a:bodyPr>
          <a:lstStyle/>
          <a:p>
            <a:pPr marL="0" lvl="0" indent="0" algn="l" rtl="0">
              <a:lnSpc>
                <a:spcPct val="70000"/>
              </a:lnSpc>
              <a:spcBef>
                <a:spcPts val="0"/>
              </a:spcBef>
              <a:spcAft>
                <a:spcPts val="0"/>
              </a:spcAft>
              <a:buClr>
                <a:schemeClr val="dk1"/>
              </a:buClr>
              <a:buSzPts val="2170"/>
              <a:buNone/>
            </a:pPr>
            <a:r>
              <a:rPr lang="en-US" sz="2170" b="1"/>
              <a:t>BIBLIOGRAPHY</a:t>
            </a:r>
            <a:endParaRPr sz="2790" b="1"/>
          </a:p>
          <a:p>
            <a:pPr marL="228600" lvl="0" indent="-228600" algn="l" rtl="0">
              <a:lnSpc>
                <a:spcPct val="70000"/>
              </a:lnSpc>
              <a:spcBef>
                <a:spcPts val="1000"/>
              </a:spcBef>
              <a:spcAft>
                <a:spcPts val="0"/>
              </a:spcAft>
              <a:buClr>
                <a:schemeClr val="dk1"/>
              </a:buClr>
              <a:buSzPts val="2170"/>
              <a:buChar char="•"/>
            </a:pPr>
            <a:r>
              <a:rPr lang="en-US" sz="2170"/>
              <a:t>Biggerstaff, P., </a:t>
            </a:r>
            <a:r>
              <a:rPr lang="en-US" sz="2170" u="sng"/>
              <a:t>Addressing the Challenges of Growing an Effective Advisory Committee., </a:t>
            </a:r>
            <a:r>
              <a:rPr lang="en-US" sz="2170"/>
              <a:t>The CTE Journal, Vol. 4:2</a:t>
            </a:r>
            <a:endParaRPr/>
          </a:p>
          <a:p>
            <a:pPr marL="228600" lvl="0" indent="-228600" algn="l" rtl="0">
              <a:lnSpc>
                <a:spcPct val="70000"/>
              </a:lnSpc>
              <a:spcBef>
                <a:spcPts val="1000"/>
              </a:spcBef>
              <a:spcAft>
                <a:spcPts val="0"/>
              </a:spcAft>
              <a:buClr>
                <a:schemeClr val="dk1"/>
              </a:buClr>
              <a:buSzPts val="2170"/>
              <a:buChar char="•"/>
            </a:pPr>
            <a:r>
              <a:rPr lang="en-US" sz="2170"/>
              <a:t>Davidson-Goldbronn, Candie Senior Director.  "How to Engage and Manage Your Nonprofit Advisory Council."  </a:t>
            </a:r>
            <a:r>
              <a:rPr lang="en-US" sz="2170" i="1"/>
              <a:t>BLOG</a:t>
            </a:r>
            <a:r>
              <a:rPr lang="en-US" sz="2170"/>
              <a:t>, CCS Fundraising, July 15, 2014</a:t>
            </a:r>
            <a:endParaRPr/>
          </a:p>
          <a:p>
            <a:pPr marL="228600" lvl="0" indent="-228600" algn="l" rtl="0">
              <a:lnSpc>
                <a:spcPct val="70000"/>
              </a:lnSpc>
              <a:spcBef>
                <a:spcPts val="1000"/>
              </a:spcBef>
              <a:spcAft>
                <a:spcPts val="0"/>
              </a:spcAft>
              <a:buClr>
                <a:schemeClr val="dk1"/>
              </a:buClr>
              <a:buSzPts val="2170"/>
              <a:buChar char="•"/>
            </a:pPr>
            <a:r>
              <a:rPr lang="en-US" sz="2170"/>
              <a:t>Latta, Marcia S., </a:t>
            </a:r>
            <a:r>
              <a:rPr lang="en-US" sz="2170" u="sng"/>
              <a:t>Creating an Effective and Meaningful Advisory Board</a:t>
            </a:r>
            <a:r>
              <a:rPr lang="en-US" sz="2170"/>
              <a:t>., Journal of Education Advancement and Marketing, Volume 1/ Number 4/ Spring 2017.</a:t>
            </a:r>
            <a:endParaRPr/>
          </a:p>
          <a:p>
            <a:pPr marL="228600" lvl="0" indent="-228600" algn="l" rtl="0">
              <a:lnSpc>
                <a:spcPct val="70000"/>
              </a:lnSpc>
              <a:spcBef>
                <a:spcPts val="1000"/>
              </a:spcBef>
              <a:spcAft>
                <a:spcPts val="0"/>
              </a:spcAft>
              <a:buClr>
                <a:schemeClr val="dk1"/>
              </a:buClr>
              <a:buSzPts val="2170"/>
              <a:buChar char="•"/>
            </a:pPr>
            <a:r>
              <a:rPr lang="en-US" sz="2170"/>
              <a:t>Mariama-Arthur, Karima, Esq.  "Why Selecting the 'Right' Advisory Board Members Should Matter to Your Organization.", </a:t>
            </a:r>
            <a:r>
              <a:rPr lang="en-US" sz="2170" i="1"/>
              <a:t>Forbes Coaches Council</a:t>
            </a:r>
            <a:r>
              <a:rPr lang="en-US" sz="2170"/>
              <a:t>, Forbes, December 11, 2017.  </a:t>
            </a:r>
            <a:endParaRPr/>
          </a:p>
          <a:p>
            <a:pPr marL="228600" lvl="0" indent="-228600" algn="l" rtl="0">
              <a:lnSpc>
                <a:spcPct val="70000"/>
              </a:lnSpc>
              <a:spcBef>
                <a:spcPts val="1000"/>
              </a:spcBef>
              <a:spcAft>
                <a:spcPts val="0"/>
              </a:spcAft>
              <a:buClr>
                <a:schemeClr val="dk1"/>
              </a:buClr>
              <a:buSzPts val="2170"/>
              <a:buChar char="•"/>
            </a:pPr>
            <a:r>
              <a:rPr lang="en-US" sz="2170"/>
              <a:t>Reiter, B., </a:t>
            </a:r>
            <a:r>
              <a:rPr lang="en-US" sz="2170" u="sng"/>
              <a:t>The Role and Value of an Effective Advisory Board., </a:t>
            </a:r>
            <a:r>
              <a:rPr lang="en-US" sz="2170"/>
              <a:t>Ivey Business Journal,</a:t>
            </a:r>
            <a:r>
              <a:rPr lang="en-US" sz="2170" u="sng"/>
              <a:t> </a:t>
            </a:r>
            <a:r>
              <a:rPr lang="en-US" sz="2170"/>
              <a:t>Sept/Oct 2003.</a:t>
            </a:r>
            <a:endParaRPr/>
          </a:p>
          <a:p>
            <a:pPr marL="228600" lvl="0" indent="-90804" algn="l" rtl="0">
              <a:lnSpc>
                <a:spcPct val="70000"/>
              </a:lnSpc>
              <a:spcBef>
                <a:spcPts val="1000"/>
              </a:spcBef>
              <a:spcAft>
                <a:spcPts val="0"/>
              </a:spcAft>
              <a:buClr>
                <a:schemeClr val="dk1"/>
              </a:buClr>
              <a:buSzPts val="2170"/>
              <a:buNone/>
            </a:pPr>
            <a:endParaRPr sz="2170"/>
          </a:p>
          <a:p>
            <a:pPr marL="0" lvl="0" indent="0" algn="l" rtl="0">
              <a:lnSpc>
                <a:spcPct val="70000"/>
              </a:lnSpc>
              <a:spcBef>
                <a:spcPts val="1000"/>
              </a:spcBef>
              <a:spcAft>
                <a:spcPts val="0"/>
              </a:spcAft>
              <a:buClr>
                <a:schemeClr val="dk1"/>
              </a:buClr>
              <a:buSzPts val="2170"/>
              <a:buNone/>
            </a:pPr>
            <a:endParaRPr sz="217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90" name="Google Shape;90;p14"/>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What is a Professional Advisory Committee?</a:t>
            </a:r>
            <a:endParaRPr/>
          </a:p>
          <a:p>
            <a:pPr marL="685800" lvl="1" indent="-228600" algn="l" rtl="0">
              <a:lnSpc>
                <a:spcPct val="90000"/>
              </a:lnSpc>
              <a:spcBef>
                <a:spcPts val="500"/>
              </a:spcBef>
              <a:spcAft>
                <a:spcPts val="0"/>
              </a:spcAft>
              <a:buClr>
                <a:schemeClr val="dk1"/>
              </a:buClr>
              <a:buSzPts val="2400"/>
              <a:buChar char="•"/>
            </a:pPr>
            <a:r>
              <a:rPr lang="en-US"/>
              <a:t>Group of community volunteers (or compensated individuals) from various industries </a:t>
            </a:r>
            <a:endParaRPr/>
          </a:p>
          <a:p>
            <a:pPr marL="685800" lvl="1" indent="-228600" algn="l" rtl="0">
              <a:lnSpc>
                <a:spcPct val="90000"/>
              </a:lnSpc>
              <a:spcBef>
                <a:spcPts val="500"/>
              </a:spcBef>
              <a:spcAft>
                <a:spcPts val="0"/>
              </a:spcAft>
              <a:buClr>
                <a:schemeClr val="dk1"/>
              </a:buClr>
              <a:buSzPts val="2400"/>
              <a:buChar char="•"/>
            </a:pPr>
            <a:r>
              <a:rPr lang="en-US"/>
              <a:t>Provides support and/or advice to the host group</a:t>
            </a:r>
            <a:endParaRPr/>
          </a:p>
          <a:p>
            <a:pPr marL="685800" lvl="1" indent="-228600" algn="l" rtl="0">
              <a:lnSpc>
                <a:spcPct val="90000"/>
              </a:lnSpc>
              <a:spcBef>
                <a:spcPts val="500"/>
              </a:spcBef>
              <a:spcAft>
                <a:spcPts val="0"/>
              </a:spcAft>
              <a:buClr>
                <a:schemeClr val="dk1"/>
              </a:buClr>
              <a:buSzPts val="2400"/>
              <a:buChar char="•"/>
            </a:pPr>
            <a:r>
              <a:rPr lang="en-US"/>
              <a:t>May help focus and develop ideas in areas of particular interest to the Chapter</a:t>
            </a:r>
            <a:endParaRPr/>
          </a:p>
          <a:p>
            <a:pPr marL="685800" lvl="1" indent="-228600" algn="l" rtl="0">
              <a:lnSpc>
                <a:spcPct val="90000"/>
              </a:lnSpc>
              <a:spcBef>
                <a:spcPts val="500"/>
              </a:spcBef>
              <a:spcAft>
                <a:spcPts val="0"/>
              </a:spcAft>
              <a:buClr>
                <a:schemeClr val="dk1"/>
              </a:buClr>
              <a:buSzPts val="2400"/>
              <a:buChar char="•"/>
            </a:pPr>
            <a:r>
              <a:rPr lang="en-US"/>
              <a:t>May increase membership and interest in host organization</a:t>
            </a:r>
            <a:endParaRPr/>
          </a:p>
          <a:p>
            <a:pPr marL="685800" lvl="1" indent="-228600" algn="l" rtl="0">
              <a:lnSpc>
                <a:spcPct val="90000"/>
              </a:lnSpc>
              <a:spcBef>
                <a:spcPts val="500"/>
              </a:spcBef>
              <a:spcAft>
                <a:spcPts val="0"/>
              </a:spcAft>
              <a:buClr>
                <a:schemeClr val="dk1"/>
              </a:buClr>
              <a:buSzPts val="2400"/>
              <a:buChar char="•"/>
            </a:pPr>
            <a:r>
              <a:rPr lang="en-US"/>
              <a:t>Meets regularly on a long-term basis</a:t>
            </a:r>
            <a:endParaRPr/>
          </a:p>
          <a:p>
            <a:pPr marL="685800" lvl="1" indent="-228600" algn="l" rtl="0">
              <a:lnSpc>
                <a:spcPct val="90000"/>
              </a:lnSpc>
              <a:spcBef>
                <a:spcPts val="500"/>
              </a:spcBef>
              <a:spcAft>
                <a:spcPts val="0"/>
              </a:spcAft>
              <a:buClr>
                <a:schemeClr val="dk1"/>
              </a:buClr>
              <a:buSzPts val="2400"/>
              <a:buChar char="•"/>
            </a:pPr>
            <a:r>
              <a:rPr lang="en-US"/>
              <a:t>Relationship is symbiotic and synergistic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96" name="Google Shape;96;p15"/>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The Role and Value of a Professional Advisory Committee </a:t>
            </a:r>
            <a:endParaRPr/>
          </a:p>
          <a:p>
            <a:pPr marL="685800" lvl="1" indent="-228600" algn="l" rtl="0">
              <a:lnSpc>
                <a:spcPct val="70000"/>
              </a:lnSpc>
              <a:spcBef>
                <a:spcPts val="500"/>
              </a:spcBef>
              <a:spcAft>
                <a:spcPts val="0"/>
              </a:spcAft>
              <a:buClr>
                <a:schemeClr val="dk1"/>
              </a:buClr>
              <a:buSzPts val="2220"/>
              <a:buChar char="•"/>
            </a:pPr>
            <a:r>
              <a:rPr lang="en-US" sz="2220"/>
              <a:t>Leverage support and giving from a broad crossection of the community</a:t>
            </a:r>
            <a:endParaRPr/>
          </a:p>
          <a:p>
            <a:pPr marL="685800" lvl="1" indent="-228600" algn="l" rtl="0">
              <a:lnSpc>
                <a:spcPct val="70000"/>
              </a:lnSpc>
              <a:spcBef>
                <a:spcPts val="500"/>
              </a:spcBef>
              <a:spcAft>
                <a:spcPts val="0"/>
              </a:spcAft>
              <a:buClr>
                <a:schemeClr val="dk1"/>
              </a:buClr>
              <a:buSzPts val="2220"/>
              <a:buChar char="•"/>
            </a:pPr>
            <a:r>
              <a:rPr lang="en-US" sz="2220"/>
              <a:t>Advise and respond to questions from the organization, provide perspective, and advocate for chapter interests in the community</a:t>
            </a:r>
            <a:endParaRPr/>
          </a:p>
          <a:p>
            <a:pPr marL="685800" lvl="1" indent="-228600" algn="l" rtl="0">
              <a:lnSpc>
                <a:spcPct val="70000"/>
              </a:lnSpc>
              <a:spcBef>
                <a:spcPts val="500"/>
              </a:spcBef>
              <a:spcAft>
                <a:spcPts val="0"/>
              </a:spcAft>
              <a:buClr>
                <a:schemeClr val="dk1"/>
              </a:buClr>
              <a:buSzPts val="2220"/>
              <a:buChar char="•"/>
            </a:pPr>
            <a:r>
              <a:rPr lang="en-US" sz="2220"/>
              <a:t>Develop recognition and presence in various industries to create greater visibility of the organization’s mission</a:t>
            </a:r>
            <a:endParaRPr/>
          </a:p>
          <a:p>
            <a:pPr marL="685800" lvl="1" indent="-228600" algn="l" rtl="0">
              <a:lnSpc>
                <a:spcPct val="70000"/>
              </a:lnSpc>
              <a:spcBef>
                <a:spcPts val="500"/>
              </a:spcBef>
              <a:spcAft>
                <a:spcPts val="0"/>
              </a:spcAft>
              <a:buClr>
                <a:schemeClr val="dk1"/>
              </a:buClr>
              <a:buSzPts val="2220"/>
              <a:buChar char="•"/>
            </a:pPr>
            <a:r>
              <a:rPr lang="en-US" sz="2220"/>
              <a:t>Develop positive and meaningful relationships with individuals who will ultimately lead to facilitation of     the work of the organization </a:t>
            </a:r>
            <a:endParaRPr/>
          </a:p>
          <a:p>
            <a:pPr marL="685800" lvl="1" indent="-228600" algn="l" rtl="0">
              <a:lnSpc>
                <a:spcPct val="70000"/>
              </a:lnSpc>
              <a:spcBef>
                <a:spcPts val="500"/>
              </a:spcBef>
              <a:spcAft>
                <a:spcPts val="0"/>
              </a:spcAft>
              <a:buClr>
                <a:schemeClr val="dk1"/>
              </a:buClr>
              <a:buSzPts val="2220"/>
              <a:buChar char="•"/>
            </a:pPr>
            <a:r>
              <a:rPr lang="en-US" sz="2220"/>
              <a:t>May increase giving and membership to chapter</a:t>
            </a:r>
            <a:endParaRPr/>
          </a:p>
          <a:p>
            <a:pPr marL="457200" lvl="1" indent="0" algn="l" rtl="0">
              <a:lnSpc>
                <a:spcPct val="70000"/>
              </a:lnSpc>
              <a:spcBef>
                <a:spcPts val="500"/>
              </a:spcBef>
              <a:spcAft>
                <a:spcPts val="0"/>
              </a:spcAft>
              <a:buClr>
                <a:schemeClr val="dk1"/>
              </a:buClr>
              <a:buSzPts val="2220"/>
              <a:buNone/>
            </a:pPr>
            <a:endParaRPr sz="222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02" name="Google Shape;102;p16"/>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685800" lvl="1" indent="-228600" algn="l" rtl="0">
              <a:lnSpc>
                <a:spcPct val="90000"/>
              </a:lnSpc>
              <a:spcBef>
                <a:spcPts val="0"/>
              </a:spcBef>
              <a:spcAft>
                <a:spcPts val="0"/>
              </a:spcAft>
              <a:buClr>
                <a:schemeClr val="dk1"/>
              </a:buClr>
              <a:buSzPts val="2400"/>
              <a:buChar char="•"/>
            </a:pPr>
            <a:r>
              <a:rPr lang="en-US"/>
              <a:t>Focus the work and goals of the organization</a:t>
            </a:r>
            <a:endParaRPr/>
          </a:p>
          <a:p>
            <a:pPr marL="685800" lvl="1" indent="-228600" algn="l" rtl="0">
              <a:lnSpc>
                <a:spcPct val="90000"/>
              </a:lnSpc>
              <a:spcBef>
                <a:spcPts val="500"/>
              </a:spcBef>
              <a:spcAft>
                <a:spcPts val="0"/>
              </a:spcAft>
              <a:buClr>
                <a:schemeClr val="dk1"/>
              </a:buClr>
              <a:buSzPts val="2400"/>
              <a:buChar char="•"/>
            </a:pPr>
            <a:r>
              <a:rPr lang="en-US"/>
              <a:t>Provide fresh/creative and unique perspectives </a:t>
            </a:r>
            <a:endParaRPr/>
          </a:p>
          <a:p>
            <a:pPr marL="685800" lvl="1" indent="-228600" algn="l" rtl="0">
              <a:lnSpc>
                <a:spcPct val="90000"/>
              </a:lnSpc>
              <a:spcBef>
                <a:spcPts val="500"/>
              </a:spcBef>
              <a:spcAft>
                <a:spcPts val="0"/>
              </a:spcAft>
              <a:buClr>
                <a:schemeClr val="dk1"/>
              </a:buClr>
              <a:buSzPts val="2400"/>
              <a:buChar char="•"/>
            </a:pPr>
            <a:r>
              <a:rPr lang="en-US"/>
              <a:t>Offers new information and education, resources</a:t>
            </a:r>
            <a:endParaRPr/>
          </a:p>
          <a:p>
            <a:pPr marL="685800" lvl="1" indent="-228600" algn="l" rtl="0">
              <a:lnSpc>
                <a:spcPct val="90000"/>
              </a:lnSpc>
              <a:spcBef>
                <a:spcPts val="500"/>
              </a:spcBef>
              <a:spcAft>
                <a:spcPts val="0"/>
              </a:spcAft>
              <a:buClr>
                <a:schemeClr val="dk1"/>
              </a:buClr>
              <a:buSzPts val="2400"/>
              <a:buChar char="•"/>
            </a:pPr>
            <a:r>
              <a:rPr lang="en-US"/>
              <a:t>Provides a ‘feeder’ group for the Board and other chapter roles </a:t>
            </a:r>
            <a:endParaRPr/>
          </a:p>
          <a:p>
            <a:pPr marL="685800" lvl="1" indent="-228600" algn="l" rtl="0">
              <a:lnSpc>
                <a:spcPct val="90000"/>
              </a:lnSpc>
              <a:spcBef>
                <a:spcPts val="500"/>
              </a:spcBef>
              <a:spcAft>
                <a:spcPts val="0"/>
              </a:spcAft>
              <a:buClr>
                <a:schemeClr val="dk1"/>
              </a:buClr>
              <a:buSzPts val="2400"/>
              <a:buChar char="•"/>
            </a:pPr>
            <a:r>
              <a:rPr lang="en-US"/>
              <a:t>Supports the work of the Board/organization</a:t>
            </a:r>
            <a:endParaRPr/>
          </a:p>
          <a:p>
            <a:pPr marL="685800" lvl="1" indent="-228600" algn="l" rtl="0">
              <a:lnSpc>
                <a:spcPct val="90000"/>
              </a:lnSpc>
              <a:spcBef>
                <a:spcPts val="500"/>
              </a:spcBef>
              <a:spcAft>
                <a:spcPts val="0"/>
              </a:spcAft>
              <a:buClr>
                <a:schemeClr val="dk1"/>
              </a:buClr>
              <a:buSzPts val="2400"/>
              <a:buChar char="•"/>
            </a:pPr>
            <a:r>
              <a:rPr lang="en-US"/>
              <a:t>Provides a voice from the community</a:t>
            </a:r>
            <a:endParaRPr/>
          </a:p>
          <a:p>
            <a:pPr marL="685800" lvl="1" indent="-228600" algn="l" rtl="0">
              <a:lnSpc>
                <a:spcPct val="90000"/>
              </a:lnSpc>
              <a:spcBef>
                <a:spcPts val="500"/>
              </a:spcBef>
              <a:spcAft>
                <a:spcPts val="0"/>
              </a:spcAft>
              <a:buClr>
                <a:schemeClr val="dk1"/>
              </a:buClr>
              <a:buSzPts val="2400"/>
              <a:buChar char="•"/>
            </a:pPr>
            <a:r>
              <a:rPr lang="en-US"/>
              <a:t>Offers diversity and energy to the Board and organizational members</a:t>
            </a:r>
            <a:endParaRPr/>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08" name="Google Shape;108;p17"/>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Attracting and Retaining Members of a Professional Advisory Committee – Developing a Vision</a:t>
            </a:r>
            <a:endParaRPr/>
          </a:p>
          <a:p>
            <a:pPr marL="685800" lvl="1" indent="-228600" algn="l" rtl="0">
              <a:lnSpc>
                <a:spcPct val="80000"/>
              </a:lnSpc>
              <a:spcBef>
                <a:spcPts val="500"/>
              </a:spcBef>
              <a:spcAft>
                <a:spcPts val="0"/>
              </a:spcAft>
              <a:buClr>
                <a:schemeClr val="dk1"/>
              </a:buClr>
              <a:buSzPts val="2400"/>
              <a:buChar char="•"/>
            </a:pPr>
            <a:r>
              <a:rPr lang="en-US"/>
              <a:t>Study your chapter’s mission and goals - seek gaps and underserved industries </a:t>
            </a:r>
            <a:endParaRPr/>
          </a:p>
          <a:p>
            <a:pPr marL="685800" lvl="1" indent="-228600" algn="l" rtl="0">
              <a:lnSpc>
                <a:spcPct val="80000"/>
              </a:lnSpc>
              <a:spcBef>
                <a:spcPts val="500"/>
              </a:spcBef>
              <a:spcAft>
                <a:spcPts val="0"/>
              </a:spcAft>
              <a:buClr>
                <a:schemeClr val="dk1"/>
              </a:buClr>
              <a:buSzPts val="2400"/>
              <a:buChar char="•"/>
            </a:pPr>
            <a:r>
              <a:rPr lang="en-US"/>
              <a:t>Be deliberate in planning for reaching out to various industries</a:t>
            </a:r>
            <a:endParaRPr/>
          </a:p>
          <a:p>
            <a:pPr marL="685800" lvl="1" indent="-228600" algn="l" rtl="0">
              <a:lnSpc>
                <a:spcPct val="80000"/>
              </a:lnSpc>
              <a:spcBef>
                <a:spcPts val="500"/>
              </a:spcBef>
              <a:spcAft>
                <a:spcPts val="0"/>
              </a:spcAft>
              <a:buClr>
                <a:schemeClr val="dk1"/>
              </a:buClr>
              <a:buSzPts val="2400"/>
              <a:buChar char="•"/>
            </a:pPr>
            <a:r>
              <a:rPr lang="en-US"/>
              <a:t>Identify individuals who are recognized and respected in their industry</a:t>
            </a:r>
            <a:endParaRPr/>
          </a:p>
          <a:p>
            <a:pPr marL="685800" lvl="1" indent="-228600" algn="l" rtl="0">
              <a:lnSpc>
                <a:spcPct val="80000"/>
              </a:lnSpc>
              <a:spcBef>
                <a:spcPts val="500"/>
              </a:spcBef>
              <a:spcAft>
                <a:spcPts val="0"/>
              </a:spcAft>
              <a:buClr>
                <a:schemeClr val="dk1"/>
              </a:buClr>
              <a:buSzPts val="2400"/>
              <a:buChar char="•"/>
            </a:pPr>
            <a:r>
              <a:rPr lang="en-US"/>
              <a:t>Be ready to describe the mission of your chapter and relate it to a particular advisor to be invited – focused expectations</a:t>
            </a:r>
            <a:endParaRPr/>
          </a:p>
          <a:p>
            <a:pPr marL="685800" lvl="1" indent="-76200" algn="l" rtl="0">
              <a:lnSpc>
                <a:spcPct val="80000"/>
              </a:lnSpc>
              <a:spcBef>
                <a:spcPts val="500"/>
              </a:spcBef>
              <a:spcAft>
                <a:spcPts val="0"/>
              </a:spcAft>
              <a:buClr>
                <a:schemeClr val="dk1"/>
              </a:buClr>
              <a:buSzPts val="24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14" name="Google Shape;114;p18"/>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590"/>
              <a:buChar char="•"/>
            </a:pPr>
            <a:r>
              <a:rPr lang="en-US" sz="2590"/>
              <a:t>Challenges</a:t>
            </a:r>
            <a:endParaRPr/>
          </a:p>
          <a:p>
            <a:pPr marL="685800" lvl="1" indent="-228600" algn="l" rtl="0">
              <a:lnSpc>
                <a:spcPct val="90000"/>
              </a:lnSpc>
              <a:spcBef>
                <a:spcPts val="500"/>
              </a:spcBef>
              <a:spcAft>
                <a:spcPts val="0"/>
              </a:spcAft>
              <a:buClr>
                <a:schemeClr val="dk1"/>
              </a:buClr>
              <a:buSzPts val="2220"/>
              <a:buChar char="•"/>
            </a:pPr>
            <a:r>
              <a:rPr lang="en-US" sz="2220"/>
              <a:t>Chapter’s time and work involved in planning and organizing, creating connections and communications</a:t>
            </a:r>
            <a:endParaRPr/>
          </a:p>
          <a:p>
            <a:pPr marL="685800" lvl="1" indent="-228600" algn="l" rtl="0">
              <a:lnSpc>
                <a:spcPct val="90000"/>
              </a:lnSpc>
              <a:spcBef>
                <a:spcPts val="500"/>
              </a:spcBef>
              <a:spcAft>
                <a:spcPts val="0"/>
              </a:spcAft>
              <a:buClr>
                <a:schemeClr val="dk1"/>
              </a:buClr>
              <a:buSzPts val="2220"/>
              <a:buChar char="•"/>
            </a:pPr>
            <a:r>
              <a:rPr lang="en-US" sz="2220"/>
              <a:t> Convincing otherwise busy professionals </a:t>
            </a:r>
            <a:endParaRPr/>
          </a:p>
          <a:p>
            <a:pPr marL="685800" lvl="1" indent="-228600" algn="l" rtl="0">
              <a:lnSpc>
                <a:spcPct val="90000"/>
              </a:lnSpc>
              <a:spcBef>
                <a:spcPts val="500"/>
              </a:spcBef>
              <a:spcAft>
                <a:spcPts val="0"/>
              </a:spcAft>
              <a:buClr>
                <a:schemeClr val="dk1"/>
              </a:buClr>
              <a:buSzPts val="2220"/>
              <a:buChar char="•"/>
            </a:pPr>
            <a:r>
              <a:rPr lang="en-US" sz="2220"/>
              <a:t>Working to maintain interest and excitement of both Chapter and PAC members</a:t>
            </a:r>
            <a:endParaRPr/>
          </a:p>
          <a:p>
            <a:pPr marL="685800" lvl="1" indent="-228600" algn="l" rtl="0">
              <a:lnSpc>
                <a:spcPct val="90000"/>
              </a:lnSpc>
              <a:spcBef>
                <a:spcPts val="500"/>
              </a:spcBef>
              <a:spcAft>
                <a:spcPts val="0"/>
              </a:spcAft>
              <a:buClr>
                <a:schemeClr val="dk1"/>
              </a:buClr>
              <a:buSzPts val="2220"/>
              <a:buChar char="•"/>
            </a:pPr>
            <a:r>
              <a:rPr lang="en-US" sz="2220"/>
              <a:t>Educating committee members and equipping them for work in the community for the interests of the organization</a:t>
            </a:r>
            <a:endParaRPr/>
          </a:p>
          <a:p>
            <a:pPr marL="685800" lvl="1" indent="-228600" algn="l" rtl="0">
              <a:lnSpc>
                <a:spcPct val="90000"/>
              </a:lnSpc>
              <a:spcBef>
                <a:spcPts val="500"/>
              </a:spcBef>
              <a:spcAft>
                <a:spcPts val="0"/>
              </a:spcAft>
              <a:buClr>
                <a:schemeClr val="dk1"/>
              </a:buClr>
              <a:buSzPts val="2220"/>
              <a:buChar char="•"/>
            </a:pPr>
            <a:r>
              <a:rPr lang="en-US" sz="2220"/>
              <a:t>Allowing opportunities/adequate time for sharing of ideas</a:t>
            </a:r>
            <a:endParaRPr/>
          </a:p>
          <a:p>
            <a:pPr marL="685800" lvl="1" indent="-228600" algn="l" rtl="0">
              <a:lnSpc>
                <a:spcPct val="90000"/>
              </a:lnSpc>
              <a:spcBef>
                <a:spcPts val="500"/>
              </a:spcBef>
              <a:spcAft>
                <a:spcPts val="0"/>
              </a:spcAft>
              <a:buClr>
                <a:schemeClr val="dk1"/>
              </a:buClr>
              <a:buSzPts val="2220"/>
              <a:buChar char="•"/>
            </a:pPr>
            <a:r>
              <a:rPr lang="en-US" sz="2220"/>
              <a:t>Maintaining relationships following tenure </a:t>
            </a:r>
            <a:endParaRPr/>
          </a:p>
          <a:p>
            <a:pPr marL="685800" lvl="1" indent="-87630" algn="l" rtl="0">
              <a:lnSpc>
                <a:spcPct val="90000"/>
              </a:lnSpc>
              <a:spcBef>
                <a:spcPts val="500"/>
              </a:spcBef>
              <a:spcAft>
                <a:spcPts val="0"/>
              </a:spcAft>
              <a:buClr>
                <a:schemeClr val="dk1"/>
              </a:buClr>
              <a:buSzPts val="2220"/>
              <a:buNone/>
            </a:pPr>
            <a:endParaRPr sz="222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20" name="Google Shape;120;p19"/>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Choosing members of a Professional Advisory Committee</a:t>
            </a:r>
            <a:endParaRPr/>
          </a:p>
          <a:p>
            <a:pPr marL="685800" lvl="1" indent="-228600" algn="l" rtl="0">
              <a:lnSpc>
                <a:spcPct val="70000"/>
              </a:lnSpc>
              <a:spcBef>
                <a:spcPts val="500"/>
              </a:spcBef>
              <a:spcAft>
                <a:spcPts val="0"/>
              </a:spcAft>
              <a:buClr>
                <a:schemeClr val="dk1"/>
              </a:buClr>
              <a:buSzPts val="2220"/>
              <a:buChar char="•"/>
            </a:pPr>
            <a:r>
              <a:rPr lang="en-US" sz="2220"/>
              <a:t>Following organizational By-Laws, Mission Statement</a:t>
            </a:r>
            <a:endParaRPr/>
          </a:p>
          <a:p>
            <a:pPr marL="685800" lvl="1" indent="-228600" algn="l" rtl="0">
              <a:lnSpc>
                <a:spcPct val="70000"/>
              </a:lnSpc>
              <a:spcBef>
                <a:spcPts val="500"/>
              </a:spcBef>
              <a:spcAft>
                <a:spcPts val="0"/>
              </a:spcAft>
              <a:buClr>
                <a:schemeClr val="dk1"/>
              </a:buClr>
              <a:buSzPts val="2220"/>
              <a:buChar char="•"/>
            </a:pPr>
            <a:r>
              <a:rPr lang="en-US" sz="2220"/>
              <a:t>Importance of Selecting a Chairperson</a:t>
            </a:r>
            <a:endParaRPr/>
          </a:p>
          <a:p>
            <a:pPr marL="685800" lvl="1" indent="-228600" algn="l" rtl="0">
              <a:lnSpc>
                <a:spcPct val="70000"/>
              </a:lnSpc>
              <a:spcBef>
                <a:spcPts val="500"/>
              </a:spcBef>
              <a:spcAft>
                <a:spcPts val="0"/>
              </a:spcAft>
              <a:buClr>
                <a:schemeClr val="dk1"/>
              </a:buClr>
              <a:buSzPts val="2220"/>
              <a:buChar char="•"/>
            </a:pPr>
            <a:r>
              <a:rPr lang="en-US" sz="2220"/>
              <a:t>Selecting an optimal number for the Committee - criteria</a:t>
            </a:r>
            <a:endParaRPr/>
          </a:p>
          <a:p>
            <a:pPr marL="685800" lvl="1" indent="-228600" algn="l" rtl="0">
              <a:lnSpc>
                <a:spcPct val="70000"/>
              </a:lnSpc>
              <a:spcBef>
                <a:spcPts val="500"/>
              </a:spcBef>
              <a:spcAft>
                <a:spcPts val="0"/>
              </a:spcAft>
              <a:buClr>
                <a:schemeClr val="dk1"/>
              </a:buClr>
              <a:buSzPts val="2220"/>
              <a:buChar char="•"/>
            </a:pPr>
            <a:r>
              <a:rPr lang="en-US" sz="2220"/>
              <a:t>Terms of service</a:t>
            </a:r>
            <a:endParaRPr/>
          </a:p>
          <a:p>
            <a:pPr marL="685800" lvl="1" indent="-228600" algn="l" rtl="0">
              <a:lnSpc>
                <a:spcPct val="70000"/>
              </a:lnSpc>
              <a:spcBef>
                <a:spcPts val="500"/>
              </a:spcBef>
              <a:spcAft>
                <a:spcPts val="0"/>
              </a:spcAft>
              <a:buClr>
                <a:schemeClr val="dk1"/>
              </a:buClr>
              <a:buSzPts val="2220"/>
              <a:buChar char="•"/>
            </a:pPr>
            <a:r>
              <a:rPr lang="en-US" sz="2220"/>
              <a:t>Securing nominations</a:t>
            </a:r>
            <a:endParaRPr/>
          </a:p>
          <a:p>
            <a:pPr marL="685800" lvl="1" indent="-228600" algn="l" rtl="0">
              <a:lnSpc>
                <a:spcPct val="70000"/>
              </a:lnSpc>
              <a:spcBef>
                <a:spcPts val="500"/>
              </a:spcBef>
              <a:spcAft>
                <a:spcPts val="0"/>
              </a:spcAft>
              <a:buClr>
                <a:schemeClr val="dk1"/>
              </a:buClr>
              <a:buSzPts val="2220"/>
              <a:buChar char="•"/>
            </a:pPr>
            <a:r>
              <a:rPr lang="en-US" sz="2220"/>
              <a:t>Amount of work expected</a:t>
            </a:r>
            <a:endParaRPr/>
          </a:p>
          <a:p>
            <a:pPr marL="685800" lvl="1" indent="-228600" algn="l" rtl="0">
              <a:lnSpc>
                <a:spcPct val="70000"/>
              </a:lnSpc>
              <a:spcBef>
                <a:spcPts val="500"/>
              </a:spcBef>
              <a:spcAft>
                <a:spcPts val="0"/>
              </a:spcAft>
              <a:buClr>
                <a:schemeClr val="dk1"/>
              </a:buClr>
              <a:buSzPts val="2220"/>
              <a:buChar char="•"/>
            </a:pPr>
            <a:r>
              <a:rPr lang="en-US" sz="2220"/>
              <a:t>Industries to be represented </a:t>
            </a:r>
            <a:endParaRPr/>
          </a:p>
          <a:p>
            <a:pPr marL="685800" lvl="1" indent="-228600" algn="l" rtl="0">
              <a:lnSpc>
                <a:spcPct val="70000"/>
              </a:lnSpc>
              <a:spcBef>
                <a:spcPts val="500"/>
              </a:spcBef>
              <a:spcAft>
                <a:spcPts val="0"/>
              </a:spcAft>
              <a:buClr>
                <a:schemeClr val="dk1"/>
              </a:buClr>
              <a:buSzPts val="2220"/>
              <a:buChar char="•"/>
            </a:pPr>
            <a:r>
              <a:rPr lang="en-US" sz="2220"/>
              <a:t>Influence in the community</a:t>
            </a:r>
            <a:endParaRPr/>
          </a:p>
          <a:p>
            <a:pPr marL="685800" lvl="1" indent="-228600" algn="l" rtl="0">
              <a:lnSpc>
                <a:spcPct val="70000"/>
              </a:lnSpc>
              <a:spcBef>
                <a:spcPts val="500"/>
              </a:spcBef>
              <a:spcAft>
                <a:spcPts val="0"/>
              </a:spcAft>
              <a:buClr>
                <a:schemeClr val="dk1"/>
              </a:buClr>
              <a:buSzPts val="2220"/>
              <a:buChar char="•"/>
            </a:pPr>
            <a:r>
              <a:rPr lang="en-US" sz="2220"/>
              <a:t>Alignment with the chapter’s goals</a:t>
            </a:r>
            <a:endParaRPr/>
          </a:p>
          <a:p>
            <a:pPr marL="685800" lvl="1" indent="-228600" algn="l" rtl="0">
              <a:lnSpc>
                <a:spcPct val="70000"/>
              </a:lnSpc>
              <a:spcBef>
                <a:spcPts val="500"/>
              </a:spcBef>
              <a:spcAft>
                <a:spcPts val="0"/>
              </a:spcAft>
              <a:buClr>
                <a:schemeClr val="dk1"/>
              </a:buClr>
              <a:buSzPts val="2220"/>
              <a:buChar char="•"/>
            </a:pPr>
            <a:r>
              <a:rPr lang="en-US" sz="2220"/>
              <a:t>Nominees’ bio and selection by Board</a:t>
            </a:r>
            <a:endParaRPr/>
          </a:p>
          <a:p>
            <a:pPr marL="685800" lvl="1" indent="-87630" algn="l" rtl="0">
              <a:lnSpc>
                <a:spcPct val="70000"/>
              </a:lnSpc>
              <a:spcBef>
                <a:spcPts val="500"/>
              </a:spcBef>
              <a:spcAft>
                <a:spcPts val="0"/>
              </a:spcAft>
              <a:buClr>
                <a:schemeClr val="dk1"/>
              </a:buClr>
              <a:buSzPts val="2220"/>
              <a:buNone/>
            </a:pPr>
            <a:endParaRPr sz="2220"/>
          </a:p>
        </p:txBody>
      </p:sp>
      <p:pic>
        <p:nvPicPr>
          <p:cNvPr id="121" name="Google Shape;121;p19"/>
          <p:cNvPicPr preferRelativeResize="0"/>
          <p:nvPr/>
        </p:nvPicPr>
        <p:blipFill>
          <a:blip r:embed="rId3">
            <a:alphaModFix/>
          </a:blip>
          <a:stretch>
            <a:fillRect/>
          </a:stretch>
        </p:blipFill>
        <p:spPr>
          <a:xfrm>
            <a:off x="4870175" y="4353350"/>
            <a:ext cx="2623926" cy="1610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27" name="Google Shape;127;p20"/>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Chairperson’s role/duties</a:t>
            </a:r>
            <a:endParaRPr/>
          </a:p>
          <a:p>
            <a:pPr marL="685800" lvl="1" indent="-228600" algn="l" rtl="0">
              <a:lnSpc>
                <a:spcPct val="90000"/>
              </a:lnSpc>
              <a:spcBef>
                <a:spcPts val="500"/>
              </a:spcBef>
              <a:spcAft>
                <a:spcPts val="0"/>
              </a:spcAft>
              <a:buClr>
                <a:schemeClr val="dk1"/>
              </a:buClr>
              <a:buSzPts val="2400"/>
              <a:buChar char="•"/>
            </a:pPr>
            <a:r>
              <a:rPr lang="en-US"/>
              <a:t>Convener and coordinator</a:t>
            </a:r>
            <a:endParaRPr/>
          </a:p>
          <a:p>
            <a:pPr marL="685800" lvl="1" indent="-228600" algn="l" rtl="0">
              <a:lnSpc>
                <a:spcPct val="90000"/>
              </a:lnSpc>
              <a:spcBef>
                <a:spcPts val="500"/>
              </a:spcBef>
              <a:spcAft>
                <a:spcPts val="0"/>
              </a:spcAft>
              <a:buClr>
                <a:schemeClr val="dk1"/>
              </a:buClr>
              <a:buSzPts val="2400"/>
              <a:buChar char="•"/>
            </a:pPr>
            <a:r>
              <a:rPr lang="en-US"/>
              <a:t>Scheduling</a:t>
            </a:r>
            <a:endParaRPr/>
          </a:p>
          <a:p>
            <a:pPr marL="685800" lvl="1" indent="-228600" algn="l" rtl="0">
              <a:lnSpc>
                <a:spcPct val="90000"/>
              </a:lnSpc>
              <a:spcBef>
                <a:spcPts val="500"/>
              </a:spcBef>
              <a:spcAft>
                <a:spcPts val="0"/>
              </a:spcAft>
              <a:buClr>
                <a:schemeClr val="dk1"/>
              </a:buClr>
              <a:buSzPts val="2400"/>
              <a:buChar char="•"/>
            </a:pPr>
            <a:r>
              <a:rPr lang="en-US"/>
              <a:t>Communications</a:t>
            </a:r>
            <a:endParaRPr/>
          </a:p>
          <a:p>
            <a:pPr marL="685800" lvl="1" indent="-228600" algn="l" rtl="0">
              <a:lnSpc>
                <a:spcPct val="90000"/>
              </a:lnSpc>
              <a:spcBef>
                <a:spcPts val="500"/>
              </a:spcBef>
              <a:spcAft>
                <a:spcPts val="0"/>
              </a:spcAft>
              <a:buClr>
                <a:schemeClr val="dk1"/>
              </a:buClr>
              <a:buSzPts val="2400"/>
              <a:buChar char="•"/>
            </a:pPr>
            <a:r>
              <a:rPr lang="en-US"/>
              <a:t>Agendas/minutes</a:t>
            </a:r>
            <a:endParaRPr/>
          </a:p>
          <a:p>
            <a:pPr marL="685800" lvl="1" indent="-228600" algn="l" rtl="0">
              <a:lnSpc>
                <a:spcPct val="90000"/>
              </a:lnSpc>
              <a:spcBef>
                <a:spcPts val="500"/>
              </a:spcBef>
              <a:spcAft>
                <a:spcPts val="0"/>
              </a:spcAft>
              <a:buClr>
                <a:schemeClr val="dk1"/>
              </a:buClr>
              <a:buSzPts val="2400"/>
              <a:buChar char="•"/>
            </a:pPr>
            <a:r>
              <a:rPr lang="en-US"/>
              <a:t>Meeting technical needs</a:t>
            </a:r>
            <a:endParaRPr/>
          </a:p>
          <a:p>
            <a:pPr marL="685800" lvl="1" indent="-228600" algn="l" rtl="0">
              <a:lnSpc>
                <a:spcPct val="90000"/>
              </a:lnSpc>
              <a:spcBef>
                <a:spcPts val="500"/>
              </a:spcBef>
              <a:spcAft>
                <a:spcPts val="0"/>
              </a:spcAft>
              <a:buClr>
                <a:schemeClr val="dk1"/>
              </a:buClr>
              <a:buSzPts val="2400"/>
              <a:buChar char="•"/>
            </a:pPr>
            <a:r>
              <a:rPr lang="en-US"/>
              <a:t>Maintain records of members</a:t>
            </a:r>
            <a:endParaRPr/>
          </a:p>
          <a:p>
            <a:pPr marL="685800" lvl="1" indent="-228600" algn="l" rtl="0">
              <a:lnSpc>
                <a:spcPct val="90000"/>
              </a:lnSpc>
              <a:spcBef>
                <a:spcPts val="500"/>
              </a:spcBef>
              <a:spcAft>
                <a:spcPts val="0"/>
              </a:spcAft>
              <a:buClr>
                <a:schemeClr val="dk1"/>
              </a:buClr>
              <a:buSzPts val="2400"/>
              <a:buChar char="•"/>
            </a:pPr>
            <a:r>
              <a:rPr lang="en-US"/>
              <a:t>Liaison to Chapter, Board of Directors</a:t>
            </a:r>
            <a:endParaRPr/>
          </a:p>
          <a:p>
            <a:pPr marL="685800" lvl="1" indent="-228600" algn="l" rtl="0">
              <a:lnSpc>
                <a:spcPct val="90000"/>
              </a:lnSpc>
              <a:spcBef>
                <a:spcPts val="500"/>
              </a:spcBef>
              <a:spcAft>
                <a:spcPts val="0"/>
              </a:spcAft>
              <a:buClr>
                <a:schemeClr val="dk1"/>
              </a:buClr>
              <a:buSzPts val="2400"/>
              <a:buChar char="•"/>
            </a:pPr>
            <a:r>
              <a:rPr lang="en-US"/>
              <a:t>Recognitions  </a:t>
            </a:r>
            <a:endParaRPr/>
          </a:p>
          <a:p>
            <a:pPr marL="685800" lvl="1" indent="-76200" algn="l" rtl="0">
              <a:lnSpc>
                <a:spcPct val="90000"/>
              </a:lnSpc>
              <a:spcBef>
                <a:spcPts val="500"/>
              </a:spcBef>
              <a:spcAft>
                <a:spcPts val="0"/>
              </a:spcAft>
              <a:buClr>
                <a:schemeClr val="dk1"/>
              </a:buClr>
              <a:buSzPts val="2400"/>
              <a:buNone/>
            </a:pPr>
            <a:endParaRPr/>
          </a:p>
        </p:txBody>
      </p:sp>
      <p:pic>
        <p:nvPicPr>
          <p:cNvPr id="128" name="Google Shape;128;p20"/>
          <p:cNvPicPr preferRelativeResize="0"/>
          <p:nvPr/>
        </p:nvPicPr>
        <p:blipFill>
          <a:blip r:embed="rId3">
            <a:alphaModFix/>
          </a:blip>
          <a:stretch>
            <a:fillRect/>
          </a:stretch>
        </p:blipFill>
        <p:spPr>
          <a:xfrm>
            <a:off x="4850300" y="2723325"/>
            <a:ext cx="3874825" cy="18685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34" name="Google Shape;134;p21"/>
          <p:cNvSpPr txBox="1">
            <a:spLocks noGrp="1"/>
          </p:cNvSpPr>
          <p:nvPr>
            <p:ph type="body" idx="1"/>
          </p:nvPr>
        </p:nvSpPr>
        <p:spPr>
          <a:xfrm>
            <a:off x="628650" y="2021905"/>
            <a:ext cx="7886700" cy="383477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Professional Advisor’s roles</a:t>
            </a:r>
            <a:endParaRPr/>
          </a:p>
          <a:p>
            <a:pPr marL="685800" lvl="1" indent="-228600" algn="l" rtl="0">
              <a:lnSpc>
                <a:spcPct val="90000"/>
              </a:lnSpc>
              <a:spcBef>
                <a:spcPts val="500"/>
              </a:spcBef>
              <a:spcAft>
                <a:spcPts val="0"/>
              </a:spcAft>
              <a:buClr>
                <a:schemeClr val="dk1"/>
              </a:buClr>
              <a:buSzPts val="2400"/>
              <a:buChar char="•"/>
            </a:pPr>
            <a:r>
              <a:rPr lang="en-US"/>
              <a:t>Receive and respond to communications</a:t>
            </a:r>
            <a:endParaRPr/>
          </a:p>
          <a:p>
            <a:pPr marL="685800" lvl="1" indent="-228600" algn="l" rtl="0">
              <a:lnSpc>
                <a:spcPct val="90000"/>
              </a:lnSpc>
              <a:spcBef>
                <a:spcPts val="500"/>
              </a:spcBef>
              <a:spcAft>
                <a:spcPts val="0"/>
              </a:spcAft>
              <a:buClr>
                <a:schemeClr val="dk1"/>
              </a:buClr>
              <a:buSzPts val="2400"/>
              <a:buChar char="•"/>
            </a:pPr>
            <a:r>
              <a:rPr lang="en-US"/>
              <a:t>Familiarize with mission/work of organization</a:t>
            </a:r>
            <a:endParaRPr/>
          </a:p>
          <a:p>
            <a:pPr marL="685800" lvl="1" indent="-228600" algn="l" rtl="0">
              <a:lnSpc>
                <a:spcPct val="90000"/>
              </a:lnSpc>
              <a:spcBef>
                <a:spcPts val="500"/>
              </a:spcBef>
              <a:spcAft>
                <a:spcPts val="0"/>
              </a:spcAft>
              <a:buClr>
                <a:schemeClr val="dk1"/>
              </a:buClr>
              <a:buSzPts val="2400"/>
              <a:buChar char="•"/>
            </a:pPr>
            <a:r>
              <a:rPr lang="en-US"/>
              <a:t>Engage in work of the organization as able/appropriate</a:t>
            </a:r>
            <a:endParaRPr/>
          </a:p>
          <a:p>
            <a:pPr marL="685800" lvl="1" indent="-228600" algn="l" rtl="0">
              <a:lnSpc>
                <a:spcPct val="90000"/>
              </a:lnSpc>
              <a:spcBef>
                <a:spcPts val="500"/>
              </a:spcBef>
              <a:spcAft>
                <a:spcPts val="0"/>
              </a:spcAft>
              <a:buClr>
                <a:schemeClr val="dk1"/>
              </a:buClr>
              <a:buSzPts val="2400"/>
              <a:buChar char="•"/>
            </a:pPr>
            <a:r>
              <a:rPr lang="en-US"/>
              <a:t>Attend meetings</a:t>
            </a:r>
            <a:endParaRPr/>
          </a:p>
          <a:p>
            <a:pPr marL="685800" lvl="1" indent="-228600" algn="l" rtl="0">
              <a:lnSpc>
                <a:spcPct val="90000"/>
              </a:lnSpc>
              <a:spcBef>
                <a:spcPts val="500"/>
              </a:spcBef>
              <a:spcAft>
                <a:spcPts val="0"/>
              </a:spcAft>
              <a:buClr>
                <a:schemeClr val="dk1"/>
              </a:buClr>
              <a:buSzPts val="2400"/>
              <a:buChar char="•"/>
            </a:pPr>
            <a:r>
              <a:rPr lang="en-US"/>
              <a:t>Communicate work and ideas to Committee, Chair</a:t>
            </a:r>
            <a:endParaRPr/>
          </a:p>
          <a:p>
            <a:pPr marL="685800" lvl="1" indent="-228600" algn="l" rtl="0">
              <a:lnSpc>
                <a:spcPct val="90000"/>
              </a:lnSpc>
              <a:spcBef>
                <a:spcPts val="500"/>
              </a:spcBef>
              <a:spcAft>
                <a:spcPts val="0"/>
              </a:spcAft>
              <a:buClr>
                <a:schemeClr val="dk1"/>
              </a:buClr>
              <a:buSzPts val="2400"/>
              <a:buChar char="•"/>
            </a:pPr>
            <a:r>
              <a:rPr lang="en-US"/>
              <a:t>Disseminate and activate work/mission in the community as feasible</a:t>
            </a:r>
            <a:endParaRPr/>
          </a:p>
          <a:p>
            <a:pPr marL="685800" lvl="1" indent="-76200" algn="l" rtl="0">
              <a:lnSpc>
                <a:spcPct val="90000"/>
              </a:lnSpc>
              <a:spcBef>
                <a:spcPts val="500"/>
              </a:spcBef>
              <a:spcAft>
                <a:spcPts val="0"/>
              </a:spcAft>
              <a:buClr>
                <a:schemeClr val="dk1"/>
              </a:buClr>
              <a:buSzPts val="2400"/>
              <a:buNone/>
            </a:pPr>
            <a:endParaRPr/>
          </a:p>
        </p:txBody>
      </p:sp>
      <p:pic>
        <p:nvPicPr>
          <p:cNvPr id="135" name="Google Shape;135;p21"/>
          <p:cNvPicPr preferRelativeResize="0"/>
          <p:nvPr/>
        </p:nvPicPr>
        <p:blipFill>
          <a:blip r:embed="rId3">
            <a:alphaModFix/>
          </a:blip>
          <a:stretch>
            <a:fillRect/>
          </a:stretch>
        </p:blipFill>
        <p:spPr>
          <a:xfrm>
            <a:off x="2166725" y="5665300"/>
            <a:ext cx="3001625" cy="974051"/>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2632</Words>
  <Application>Microsoft Office PowerPoint</Application>
  <PresentationFormat>On-screen Show (4:3)</PresentationFormat>
  <Paragraphs>228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Expanding our Reach:  Building an Effective Professional Advisory Committee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Expanding our Reach:  Building an Effective Professional Advisory Committee</dc:title>
  <dc:creator>Amanda Watson</dc:creator>
  <cp:lastModifiedBy>Amanda Watson</cp:lastModifiedBy>
  <cp:revision>2</cp:revision>
  <dcterms:modified xsi:type="dcterms:W3CDTF">2019-05-06T13:20:18Z</dcterms:modified>
</cp:coreProperties>
</file>