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350" r:id="rId4"/>
    <p:sldId id="336" r:id="rId5"/>
    <p:sldId id="357" r:id="rId6"/>
    <p:sldId id="269" r:id="rId7"/>
    <p:sldId id="639" r:id="rId8"/>
    <p:sldId id="643" r:id="rId9"/>
    <p:sldId id="497" r:id="rId10"/>
    <p:sldId id="494" r:id="rId11"/>
    <p:sldId id="496" r:id="rId12"/>
    <p:sldId id="443" r:id="rId13"/>
    <p:sldId id="638" r:id="rId14"/>
    <p:sldId id="636" r:id="rId15"/>
    <p:sldId id="422" r:id="rId16"/>
    <p:sldId id="641" r:id="rId17"/>
    <p:sldId id="384" r:id="rId18"/>
    <p:sldId id="640" r:id="rId19"/>
    <p:sldId id="499" r:id="rId20"/>
    <p:sldId id="64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8F"/>
    <a:srgbClr val="2C75C5"/>
    <a:srgbClr val="46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5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03017-9AE9-4F42-A0ED-C74985F558F8}" type="datetimeFigureOut">
              <a:rPr lang="en-US" smtClean="0"/>
              <a:t>6/16/19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DDD8F-DF31-B443-B3C2-61951CC5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80E9E61-86AC-49F0-8441-995F30E5C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4F20FA0-83F3-43F8-AC05-2C787AAED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American Academy of Audiology https://www.audiology.org/news/incidence-severe-and-profound-hearing-loss-united-states-and-united-kingdom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B638A-0F19-4DC0-913E-FABCC298A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016CD-3C92-4083-A88E-CC4C60F9E7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65AA-4C2E-8C40-8DF8-26BE462E5A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4CF8C-733C-42EE-98A1-806CDD52B1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0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5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1905"/>
            <a:ext cx="7886700" cy="383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825625"/>
          </a:xfrm>
          <a:prstGeom prst="rect">
            <a:avLst/>
          </a:prstGeom>
          <a:solidFill>
            <a:srgbClr val="462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4" y="6023175"/>
            <a:ext cx="2101360" cy="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sorkin@acialliance.org" TargetMode="External"/><Relationship Id="rId2" Type="http://schemas.openxmlformats.org/officeDocument/2006/relationships/hyperlink" Target="http://www.aciallianc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iallianc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CIALLIANCE.ORG/" TargetMode="External"/><Relationship Id="rId2" Type="http://schemas.openxmlformats.org/officeDocument/2006/relationships/hyperlink" Target="http://www.aciallianc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aciallliance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21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599" y="1871331"/>
            <a:ext cx="8087833" cy="2200940"/>
          </a:xfrm>
        </p:spPr>
        <p:txBody>
          <a:bodyPr>
            <a:normAutofit/>
          </a:bodyPr>
          <a:lstStyle/>
          <a:p>
            <a:r>
              <a:rPr lang="en-US" b="1" dirty="0"/>
              <a:t>Cochlear Implant Timing: </a:t>
            </a:r>
            <a:r>
              <a:rPr lang="en-US" sz="4400" b="1" dirty="0"/>
              <a:t>Why waiting may not be a good idea (once you’re a candidate)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68F0A-2373-C941-8D20-643CDD1DA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8" y="4212288"/>
            <a:ext cx="3837277" cy="25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0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80" y="2071396"/>
            <a:ext cx="6472090" cy="4627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cs typeface="Arial" panose="020B0604020202020204" pitchFamily="34" charset="0"/>
              </a:rPr>
              <a:t>Who is a candidate? 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Audiologist polled hearing aid centers and found:</a:t>
            </a:r>
            <a:endParaRPr lang="en-US" sz="2800" dirty="0"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Dispensers do not clearly understand newest candidacy criteria</a:t>
            </a:r>
          </a:p>
          <a:p>
            <a:pPr lvl="1"/>
            <a:endParaRPr lang="en-US" sz="2800" dirty="0"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Confused on who to refer and when</a:t>
            </a:r>
          </a:p>
          <a:p>
            <a:pPr lvl="1"/>
            <a:endParaRPr lang="en-US" sz="2800" dirty="0"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Not necessarily worried about losing a patient if person could benefit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98274" y="2637064"/>
            <a:ext cx="1947146" cy="1947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6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8" y="2200940"/>
            <a:ext cx="7980759" cy="3902148"/>
          </a:xfrm>
        </p:spPr>
        <p:txBody>
          <a:bodyPr>
            <a:normAutofit/>
          </a:bodyPr>
          <a:lstStyle/>
          <a:p>
            <a:pPr marL="256032" lvl="1" indent="0">
              <a:buNone/>
            </a:pPr>
            <a:r>
              <a:rPr lang="en-US" sz="4000" b="1" dirty="0">
                <a:solidFill>
                  <a:schemeClr val="tx2"/>
                </a:solidFill>
              </a:rPr>
              <a:t>Candidacy has evolved</a:t>
            </a:r>
          </a:p>
          <a:p>
            <a:pPr marL="827532" lvl="1" indent="-571500"/>
            <a:endParaRPr lang="en-US" sz="3600" dirty="0">
              <a:solidFill>
                <a:schemeClr val="tx2"/>
              </a:solidFill>
            </a:endParaRPr>
          </a:p>
          <a:p>
            <a:pPr marL="827532" lvl="1" indent="-571500"/>
            <a:r>
              <a:rPr lang="en-US" sz="3600" dirty="0">
                <a:solidFill>
                  <a:schemeClr val="tx2"/>
                </a:solidFill>
              </a:rPr>
              <a:t>More residual hearing</a:t>
            </a:r>
          </a:p>
          <a:p>
            <a:pPr marL="827532" lvl="1" indent="-571500"/>
            <a:r>
              <a:rPr lang="en-US" sz="3600" dirty="0">
                <a:solidFill>
                  <a:schemeClr val="tx2"/>
                </a:solidFill>
              </a:rPr>
              <a:t>Shorter duration of deafness</a:t>
            </a:r>
          </a:p>
          <a:p>
            <a:pPr marL="827532" lvl="1" indent="-571500"/>
            <a:r>
              <a:rPr lang="en-US" sz="3600" dirty="0">
                <a:solidFill>
                  <a:schemeClr val="tx2"/>
                </a:solidFill>
              </a:rPr>
              <a:t>Younger age at implantation (but we also implant plenty of people in their 90s)</a:t>
            </a:r>
          </a:p>
        </p:txBody>
      </p:sp>
    </p:spTree>
    <p:extLst>
      <p:ext uri="{BB962C8B-B14F-4D97-AF65-F5344CB8AC3E}">
        <p14:creationId xmlns:p14="http://schemas.microsoft.com/office/powerpoint/2010/main" val="32772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48" y="2687954"/>
            <a:ext cx="6147858" cy="3969700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Acoustic and Electric (A+E)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hearing in 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</a:t>
            </a:r>
          </a:p>
          <a:p>
            <a:pPr marL="857250" lvl="1" indent="-34290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a contralateral hearing aid</a:t>
            </a:r>
          </a:p>
          <a:p>
            <a:pPr marL="857250" lvl="1" indent="-34290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Accomplished using</a:t>
            </a:r>
          </a:p>
          <a:p>
            <a:pPr marL="1314450" lvl="2" indent="-342900"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preservation electrode</a:t>
            </a:r>
          </a:p>
          <a:p>
            <a:pPr marL="1771650" lvl="3" indent="-34290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in length</a:t>
            </a:r>
          </a:p>
          <a:p>
            <a:pPr marL="1771650" lvl="3" indent="-34290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Indicated by FDA as a hearing preservation electrode</a:t>
            </a:r>
          </a:p>
          <a:p>
            <a:pPr marL="1314450" lvl="2" indent="-342900"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length electrode </a:t>
            </a:r>
          </a:p>
          <a:p>
            <a:pPr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Bimodal hearing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acoustic and electrical hearing in 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B0099E-92C8-433B-86DB-1AEDB2C04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06" y="2316994"/>
            <a:ext cx="2573337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93820C7-6FA0-42C4-AEAB-42B90AED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74" y="3911200"/>
            <a:ext cx="2047875" cy="84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51BAB2-C82B-429C-81B3-9F5B5816D244}"/>
              </a:ext>
            </a:extLst>
          </p:cNvPr>
          <p:cNvSpPr txBox="1"/>
          <p:nvPr/>
        </p:nvSpPr>
        <p:spPr>
          <a:xfrm>
            <a:off x="7140832" y="3123651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A+E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AEB12-59FF-413E-A098-393EE6A110B4}"/>
              </a:ext>
            </a:extLst>
          </p:cNvPr>
          <p:cNvSpPr txBox="1"/>
          <p:nvPr/>
        </p:nvSpPr>
        <p:spPr>
          <a:xfrm>
            <a:off x="6964326" y="4759040"/>
            <a:ext cx="98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Bimodal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AB82B-BC1F-7443-A1DE-C5E68F0F49DA}"/>
              </a:ext>
            </a:extLst>
          </p:cNvPr>
          <p:cNvSpPr txBox="1"/>
          <p:nvPr/>
        </p:nvSpPr>
        <p:spPr>
          <a:xfrm>
            <a:off x="211048" y="1827044"/>
            <a:ext cx="785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Expanded Criteria for Cochlear Implants</a:t>
            </a:r>
          </a:p>
        </p:txBody>
      </p:sp>
    </p:spTree>
    <p:extLst>
      <p:ext uri="{BB962C8B-B14F-4D97-AF65-F5344CB8AC3E}">
        <p14:creationId xmlns:p14="http://schemas.microsoft.com/office/powerpoint/2010/main" val="106901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679F1C-5034-F141-9631-5E380CB1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94" y="2969230"/>
            <a:ext cx="8549839" cy="371924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Don’t know much about cochlear implants</a:t>
            </a:r>
          </a:p>
          <a:p>
            <a:r>
              <a:rPr lang="en-US" dirty="0">
                <a:solidFill>
                  <a:schemeClr val="tx2"/>
                </a:solidFill>
              </a:rPr>
              <a:t>“I’m not deaf” (or not deaf enough)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dirty="0">
                <a:solidFill>
                  <a:schemeClr val="tx2"/>
                </a:solidFill>
              </a:rPr>
              <a:t>candidacy </a:t>
            </a:r>
          </a:p>
          <a:p>
            <a:r>
              <a:rPr lang="en-US" dirty="0">
                <a:solidFill>
                  <a:schemeClr val="tx2"/>
                </a:solidFill>
              </a:rPr>
              <a:t>Don’t how much they would benefit</a:t>
            </a:r>
          </a:p>
          <a:p>
            <a:r>
              <a:rPr lang="en-US" dirty="0">
                <a:solidFill>
                  <a:schemeClr val="tx2"/>
                </a:solidFill>
              </a:rPr>
              <a:t>They think they’re too old (</a:t>
            </a:r>
            <a:r>
              <a:rPr lang="en-US" b="1" dirty="0">
                <a:solidFill>
                  <a:srgbClr val="0070C0"/>
                </a:solidFill>
              </a:rPr>
              <a:t>Q: How old is too old?)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7AB188-C44F-4244-9276-BBA5A4F3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4" y="1869896"/>
            <a:ext cx="8229600" cy="109933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Reasons Most Adults Don’t Pursue a Cochlear Implant (when they could)</a:t>
            </a:r>
          </a:p>
        </p:txBody>
      </p:sp>
      <p:pic>
        <p:nvPicPr>
          <p:cNvPr id="4" name="Content Placeholder 5" descr="bigstock-Awareness-Level-Conceptual-Met-51868162.jpg">
            <a:extLst>
              <a:ext uri="{FF2B5EF4-FFF2-40B4-BE49-F238E27FC236}">
                <a16:creationId xmlns:a16="http://schemas.microsoft.com/office/drawing/2014/main" id="{AA070D34-B9E6-834A-ACB9-4EF5F6B41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3" b="12503"/>
          <a:stretch>
            <a:fillRect/>
          </a:stretch>
        </p:blipFill>
        <p:spPr>
          <a:xfrm>
            <a:off x="206788" y="5108228"/>
            <a:ext cx="3407724" cy="140558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46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2E0E2-66B6-9F4B-B6B5-13942F8A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2506894"/>
            <a:ext cx="7714591" cy="296392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I don’t want to lose the residual hearing I have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I’m doing ok (with hearing aids, an FM system, a hearing dog, captioning, sign language, telecommunication relay services)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I’m afraid of surgery (</a:t>
            </a:r>
            <a:r>
              <a:rPr lang="en-US" sz="2000" dirty="0">
                <a:solidFill>
                  <a:srgbClr val="0070C0"/>
                </a:solidFill>
              </a:rPr>
              <a:t>I’ve been told this is brain surgery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Cochlear implants are expensive—even more so than hearing aids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I’ve heard some culturally Deaf people say they don’t work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I’ve heard music doesn’t sound the same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</a:rPr>
              <a:t>I don’t like the way they look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07F4A-32C6-FF41-99FD-CC054F5F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4" y="1607906"/>
            <a:ext cx="8806973" cy="10017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doing ok and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73BF6-56A1-A640-B762-EAAB2A86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061" y="1955194"/>
            <a:ext cx="1969375" cy="147380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45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418C95-6CAE-E045-B257-62B9F376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9" y="2917861"/>
            <a:ext cx="5344562" cy="38219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For CI technology to improve</a:t>
            </a:r>
          </a:p>
          <a:p>
            <a:r>
              <a:rPr lang="en-US" dirty="0">
                <a:solidFill>
                  <a:schemeClr val="tx2"/>
                </a:solidFill>
              </a:rPr>
              <a:t>For hair cell regeneration (</a:t>
            </a:r>
            <a:r>
              <a:rPr lang="en-US" i="1" dirty="0">
                <a:solidFill>
                  <a:schemeClr val="tx2"/>
                </a:solidFill>
              </a:rPr>
              <a:t>Personally</a:t>
            </a:r>
            <a:r>
              <a:rPr lang="en-US" dirty="0">
                <a:solidFill>
                  <a:schemeClr val="tx2"/>
                </a:solidFill>
              </a:rPr>
              <a:t>, I’ve been waiting 25 years)</a:t>
            </a:r>
          </a:p>
          <a:p>
            <a:r>
              <a:rPr lang="en-US" dirty="0">
                <a:solidFill>
                  <a:schemeClr val="tx2"/>
                </a:solidFill>
              </a:rPr>
              <a:t>For a better option (i.e., light based stimulation, gene therapy)</a:t>
            </a:r>
          </a:p>
          <a:p>
            <a:r>
              <a:rPr lang="en-US" dirty="0">
                <a:solidFill>
                  <a:schemeClr val="tx2"/>
                </a:solidFill>
              </a:rPr>
              <a:t>Until I get less (or no) benefit from hearing aids</a:t>
            </a:r>
          </a:p>
          <a:p>
            <a:r>
              <a:rPr lang="en-US" dirty="0">
                <a:solidFill>
                  <a:schemeClr val="tx2"/>
                </a:solidFill>
              </a:rPr>
              <a:t>Until I am completely deaf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9F8E7E-70AE-7047-8290-C3F9910B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2003461"/>
            <a:ext cx="8034392" cy="82193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waiting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7C808-032D-FD44-8707-010BE91FE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802" y="2917861"/>
            <a:ext cx="3010699" cy="183362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33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AED2-7122-9F43-8204-3DD3FB94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71D75-3AB2-4D49-B97C-8E532F3A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6359"/>
            <a:ext cx="7886700" cy="346032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10 Reasons </a:t>
            </a:r>
            <a:r>
              <a:rPr lang="en-US" sz="4000" b="1" i="1" dirty="0"/>
              <a:t>Not</a:t>
            </a:r>
            <a:r>
              <a:rPr lang="en-US" sz="4000" b="1" dirty="0"/>
              <a:t> to Wait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3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C6600-2143-EB4A-9A01-B43B8CB0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7" y="1972638"/>
            <a:ext cx="8637430" cy="62672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(Non-)Reasons for Waiting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3B8F-B849-584A-B806-1486A6C1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6" y="2784299"/>
            <a:ext cx="8552985" cy="388363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chemeClr val="tx2"/>
                </a:solidFill>
              </a:rPr>
              <a:t>Even more expensive than hearing aids</a:t>
            </a:r>
            <a:r>
              <a:rPr lang="en-US" sz="2400" dirty="0">
                <a:solidFill>
                  <a:schemeClr val="tx2"/>
                </a:solidFill>
              </a:rPr>
              <a:t>: Covered by health insurance (Medicare, Medicaid, VA, 90% of private policies)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chemeClr val="tx2"/>
                </a:solidFill>
              </a:rPr>
              <a:t>Don’t want to lose the hearing I have</a:t>
            </a:r>
            <a:r>
              <a:rPr lang="en-US" sz="2400" dirty="0">
                <a:solidFill>
                  <a:schemeClr val="tx2"/>
                </a:solidFill>
              </a:rPr>
              <a:t>: Residual hearing no longer totally destroyed and recipients gain more than they lose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chemeClr val="tx2"/>
                </a:solidFill>
              </a:rPr>
              <a:t>Waiting for better technology</a:t>
            </a:r>
            <a:r>
              <a:rPr lang="en-US" sz="2400" dirty="0">
                <a:solidFill>
                  <a:schemeClr val="tx2"/>
                </a:solidFill>
              </a:rPr>
              <a:t>: Outcomes are excellent now and recipients continue to benefit from advances in external sound processors + waiting not a good idea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chemeClr val="tx2"/>
                </a:solidFill>
              </a:rPr>
              <a:t>I’m doing ok</a:t>
            </a:r>
            <a:r>
              <a:rPr lang="en-US" sz="2400" dirty="0">
                <a:solidFill>
                  <a:schemeClr val="tx2"/>
                </a:solidFill>
              </a:rPr>
              <a:t>: But it exhausting to depend upon all of these accommodations and still not really hear</a:t>
            </a:r>
          </a:p>
        </p:txBody>
      </p:sp>
    </p:spTree>
    <p:extLst>
      <p:ext uri="{BB962C8B-B14F-4D97-AF65-F5344CB8AC3E}">
        <p14:creationId xmlns:p14="http://schemas.microsoft.com/office/powerpoint/2010/main" val="67645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A6D8C-7CCA-B844-A9E2-30B266BE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04" y="1984346"/>
            <a:ext cx="4550979" cy="48736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/>
              <a:t>More Reasons Not to Wait</a:t>
            </a:r>
          </a:p>
          <a:p>
            <a:pPr marL="0" indent="0">
              <a:buNone/>
            </a:pPr>
            <a:r>
              <a:rPr lang="en-US" b="1" i="1" dirty="0"/>
              <a:t>5. Undertreated hearing loss has health risk factors</a:t>
            </a:r>
            <a:r>
              <a:rPr lang="en-US" b="1" dirty="0"/>
              <a:t>: </a:t>
            </a:r>
            <a:r>
              <a:rPr lang="en-US" dirty="0"/>
              <a:t>Associated with higher rates of dementia, greater risk of falls, unemployment, longer hospital stays 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b="1" i="1" dirty="0"/>
              <a:t>Not waiting=better CI outcomes</a:t>
            </a:r>
            <a:r>
              <a:rPr lang="en-US" dirty="0"/>
              <a:t>: Research shows that people with more residual hearing and shorter duration of deafness do better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b="1" i="1" dirty="0"/>
              <a:t>Outcomes are better than ever and keep improving</a:t>
            </a:r>
            <a:r>
              <a:rPr lang="en-US" dirty="0"/>
              <a:t>: processor upgrades mean access to the latest technology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b="1" i="1" dirty="0"/>
              <a:t>Hair cell regeneration/other approaches not ready: </a:t>
            </a:r>
            <a:r>
              <a:rPr lang="en-US" dirty="0"/>
              <a:t>may never be a solution for adults with significant hearing loss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b="1" i="1" dirty="0"/>
              <a:t>Most people do enjoy music </a:t>
            </a:r>
            <a:r>
              <a:rPr lang="en-US" dirty="0"/>
              <a:t>though it may sound different (Richard Reed: ”Music lost and found”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Picture 4" descr="Richard playing">
            <a:extLst>
              <a:ext uri="{FF2B5EF4-FFF2-40B4-BE49-F238E27FC236}">
                <a16:creationId xmlns:a16="http://schemas.microsoft.com/office/drawing/2014/main" id="{C06DC4FF-498A-4F42-8A39-8091B40D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7" r="14006" b="2"/>
          <a:stretch/>
        </p:blipFill>
        <p:spPr bwMode="auto">
          <a:xfrm>
            <a:off x="4853283" y="1849831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6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B3B3C-F679-5C49-BB04-F62907533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10. </a:t>
            </a:r>
            <a:r>
              <a:rPr lang="en-US" b="1" i="1" dirty="0"/>
              <a:t>Quality of life benefits beyond better hearing</a:t>
            </a:r>
            <a:r>
              <a:rPr lang="en-US" dirty="0"/>
              <a:t>. Why not start enjoying the benefits of better hearing (for yourself </a:t>
            </a:r>
            <a:r>
              <a:rPr lang="en-US" i="1" dirty="0"/>
              <a:t>and</a:t>
            </a:r>
            <a:r>
              <a:rPr lang="en-US" dirty="0"/>
              <a:t> your family/friends) as soon as you are eligible?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A0543-80F1-874A-9E4B-70A3DDF54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19" y="3783724"/>
            <a:ext cx="4400290" cy="29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4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861E-A5C9-F04C-B2AE-9DE9FD504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2" y="1975945"/>
            <a:ext cx="8228271" cy="42866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/>
              <a:t>Speaker Details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Donna L. Sorkin MA, Executive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American Cochlear Implant Alliance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Formerly: Executive Director of HLAA (1993-1999)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www.ACIAlliance.org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dsorkin@acialliance.org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2519F-EC81-0342-BEB3-2E337F0B0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6" y="4785598"/>
            <a:ext cx="2142161" cy="2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105A-C708-DB44-A516-DA2FF6D34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2021905"/>
            <a:ext cx="8607972" cy="4179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Few References</a:t>
            </a:r>
          </a:p>
          <a:p>
            <a:r>
              <a:rPr lang="en-US" dirty="0">
                <a:hlinkClick r:id="rId2"/>
              </a:rPr>
              <a:t>www.acialliance.org</a:t>
            </a:r>
            <a:r>
              <a:rPr lang="en-US" dirty="0"/>
              <a:t> (insurance, outcomes, age, QoL)</a:t>
            </a:r>
          </a:p>
          <a:p>
            <a:r>
              <a:rPr lang="en-US" dirty="0"/>
              <a:t>Better outcomes for shorter duration deafness: </a:t>
            </a:r>
            <a:r>
              <a:rPr lang="en-US" sz="1800" dirty="0"/>
              <a:t>H. Kim, </a:t>
            </a:r>
            <a:r>
              <a:rPr lang="en-US" sz="1800" i="1" dirty="0"/>
              <a:t>Nature</a:t>
            </a:r>
            <a:r>
              <a:rPr lang="en-US" sz="1800" dirty="0"/>
              <a:t> 2018. Cochlear Implantation in </a:t>
            </a:r>
            <a:r>
              <a:rPr lang="en-US" sz="1800" dirty="0" err="1"/>
              <a:t>Postlingually</a:t>
            </a:r>
            <a:r>
              <a:rPr lang="en-US" sz="1800" dirty="0"/>
              <a:t> Deaf Adults is Time-sensitive</a:t>
            </a:r>
            <a:endParaRPr lang="en-US" sz="1400" dirty="0"/>
          </a:p>
          <a:p>
            <a:r>
              <a:rPr lang="en-US" dirty="0"/>
              <a:t>Dementia/other health issues. </a:t>
            </a:r>
            <a:r>
              <a:rPr lang="en-US" sz="1800" dirty="0" err="1"/>
              <a:t>Gurgel</a:t>
            </a:r>
            <a:r>
              <a:rPr lang="en-US" sz="1800" dirty="0"/>
              <a:t>, Relationship of Hearing loss and Dementia </a:t>
            </a:r>
            <a:r>
              <a:rPr lang="en-US" sz="1800" i="1" dirty="0" err="1"/>
              <a:t>Otol</a:t>
            </a:r>
            <a:r>
              <a:rPr lang="en-US" sz="1800" i="1" dirty="0"/>
              <a:t> &amp; Neuro </a:t>
            </a:r>
            <a:r>
              <a:rPr lang="en-US" sz="1800" dirty="0"/>
              <a:t>2014.</a:t>
            </a:r>
          </a:p>
          <a:p>
            <a:r>
              <a:rPr lang="en-US" dirty="0"/>
              <a:t>Hearing preservation with CI: </a:t>
            </a:r>
            <a:r>
              <a:rPr lang="en-US" sz="1800" dirty="0"/>
              <a:t>large body of research</a:t>
            </a:r>
          </a:p>
          <a:p>
            <a:r>
              <a:rPr lang="en-US" dirty="0"/>
              <a:t>Quality of Life. </a:t>
            </a:r>
            <a:r>
              <a:rPr lang="en-US" sz="1800" dirty="0"/>
              <a:t>ACI Alliance sponsored research by T. </a:t>
            </a:r>
            <a:r>
              <a:rPr lang="en-US" sz="1800" dirty="0" err="1"/>
              <a:t>McRackan</a:t>
            </a:r>
            <a:r>
              <a:rPr lang="en-US" sz="1800" dirty="0"/>
              <a:t>. ACI Alliance website under Research</a:t>
            </a:r>
          </a:p>
        </p:txBody>
      </p:sp>
    </p:spTree>
    <p:extLst>
      <p:ext uri="{BB962C8B-B14F-4D97-AF65-F5344CB8AC3E}">
        <p14:creationId xmlns:p14="http://schemas.microsoft.com/office/powerpoint/2010/main" val="193114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396359"/>
            <a:ext cx="8369328" cy="41426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9600" dirty="0"/>
              <a:t>Membership organization focused on cochlear implantation &amp; access to care</a:t>
            </a:r>
          </a:p>
          <a:p>
            <a:pPr>
              <a:lnSpc>
                <a:spcPct val="110000"/>
              </a:lnSpc>
            </a:pPr>
            <a:r>
              <a:rPr lang="en-US" sz="9600" dirty="0"/>
              <a:t>Members: audiologists, physicians, speech pathologists, educators and others on CI teams + consumers/parents, advocates </a:t>
            </a:r>
          </a:p>
          <a:p>
            <a:pPr>
              <a:lnSpc>
                <a:spcPct val="110000"/>
              </a:lnSpc>
            </a:pPr>
            <a:r>
              <a:rPr lang="en-US" sz="9600" dirty="0"/>
              <a:t>Website designed for those in and out of CI</a:t>
            </a:r>
          </a:p>
          <a:p>
            <a:pPr>
              <a:lnSpc>
                <a:spcPct val="110000"/>
              </a:lnSpc>
            </a:pPr>
            <a:r>
              <a:rPr lang="en-US" sz="9600" dirty="0"/>
              <a:t>Highly collaborative with other organizations including HLAA</a:t>
            </a:r>
          </a:p>
          <a:p>
            <a:pPr>
              <a:lnSpc>
                <a:spcPct val="110000"/>
              </a:lnSpc>
            </a:pPr>
            <a:r>
              <a:rPr lang="en-US" sz="9600" dirty="0"/>
              <a:t>Serve on a number of coalitions with HLAA</a:t>
            </a:r>
          </a:p>
          <a:p>
            <a:pPr>
              <a:lnSpc>
                <a:spcPct val="110000"/>
              </a:lnSpc>
            </a:pPr>
            <a:r>
              <a:rPr lang="en-US" sz="9600" dirty="0"/>
              <a:t>Welcome your involvement!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6400" dirty="0">
                <a:hlinkClick r:id="rId2"/>
              </a:rPr>
              <a:t>www.acialliance.org</a:t>
            </a:r>
            <a:endParaRPr lang="en-US" sz="6400" dirty="0"/>
          </a:p>
          <a:p>
            <a:pPr marL="0" indent="0">
              <a:buNone/>
            </a:pPr>
            <a:r>
              <a:rPr lang="en-US" sz="6400" dirty="0">
                <a:hlinkClick r:id="rId3"/>
              </a:rPr>
              <a:t>https://www.facebook.com/ACIALLIANCE.ORG/</a:t>
            </a:r>
            <a:endParaRPr lang="en-US" sz="6400" dirty="0"/>
          </a:p>
          <a:p>
            <a:pPr marL="0" indent="0">
              <a:buNone/>
            </a:pPr>
            <a:r>
              <a:rPr lang="en-US" sz="6400" dirty="0" err="1"/>
              <a:t>Twitter@acialliance</a:t>
            </a:r>
            <a:endParaRPr lang="en-US" sz="64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>
              <a:hlinkClick r:id="rId4"/>
            </a:endParaRPr>
          </a:p>
        </p:txBody>
      </p:sp>
      <p:pic>
        <p:nvPicPr>
          <p:cNvPr id="4" name="Picture 2" descr="ACI1791_IDENTITY.jpg"/>
          <p:cNvPicPr>
            <a:picLocks noChangeAspect="1"/>
          </p:cNvPicPr>
          <p:nvPr/>
        </p:nvPicPr>
        <p:blipFill>
          <a:blip r:embed="rId5" cstate="print"/>
          <a:srcRect l="10851" r="10851"/>
          <a:stretch>
            <a:fillRect/>
          </a:stretch>
        </p:blipFill>
        <p:spPr bwMode="auto">
          <a:xfrm>
            <a:off x="6800370" y="5389042"/>
            <a:ext cx="2257383" cy="1444115"/>
          </a:xfrm>
          <a:prstGeom prst="rect">
            <a:avLst/>
          </a:prstGeom>
          <a:noFill/>
          <a:ln w="76200">
            <a:solidFill>
              <a:srgbClr val="0066CC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087993-283D-3148-BD85-8EA869624ADA}"/>
              </a:ext>
            </a:extLst>
          </p:cNvPr>
          <p:cNvSpPr txBox="1"/>
          <p:nvPr/>
        </p:nvSpPr>
        <p:spPr>
          <a:xfrm>
            <a:off x="317473" y="1713186"/>
            <a:ext cx="858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Why another organization in hearing health?</a:t>
            </a:r>
          </a:p>
        </p:txBody>
      </p:sp>
    </p:spTree>
    <p:extLst>
      <p:ext uri="{BB962C8B-B14F-4D97-AF65-F5344CB8AC3E}">
        <p14:creationId xmlns:p14="http://schemas.microsoft.com/office/powerpoint/2010/main" val="243069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079" y="2604977"/>
            <a:ext cx="8399721" cy="4072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Mission: Advance access to the gift of hearing provided by cochlear implantation through research, advocacy and awareness</a:t>
            </a:r>
          </a:p>
          <a:p>
            <a:r>
              <a:rPr lang="en-US" dirty="0"/>
              <a:t>Address factors contributing to underutilization of cochlear implants </a:t>
            </a:r>
          </a:p>
          <a:p>
            <a:r>
              <a:rPr lang="en-US" dirty="0"/>
              <a:t>Improve awareness regarding candidacy and outcomes</a:t>
            </a:r>
          </a:p>
          <a:p>
            <a:r>
              <a:rPr lang="en-US" dirty="0"/>
              <a:t>Objective today: Share information to help people  who may benefit from CI move forward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E04C0-C65A-B849-8D0E-669237125123}"/>
              </a:ext>
            </a:extLst>
          </p:cNvPr>
          <p:cNvSpPr txBox="1"/>
          <p:nvPr/>
        </p:nvSpPr>
        <p:spPr>
          <a:xfrm>
            <a:off x="457200" y="1977656"/>
            <a:ext cx="736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American Cochlear Implant Alliance</a:t>
            </a:r>
          </a:p>
        </p:txBody>
      </p:sp>
    </p:spTree>
    <p:extLst>
      <p:ext uri="{BB962C8B-B14F-4D97-AF65-F5344CB8AC3E}">
        <p14:creationId xmlns:p14="http://schemas.microsoft.com/office/powerpoint/2010/main" val="376364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9CF333-5950-204D-AE4F-7773D0235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9" y="1871330"/>
            <a:ext cx="8656897" cy="4986669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ct val="80000"/>
              </a:spcBef>
              <a:buNone/>
            </a:pPr>
            <a:r>
              <a:rPr lang="en-US" sz="4100" b="1" dirty="0"/>
              <a:t>AGENDA</a:t>
            </a:r>
          </a:p>
          <a:p>
            <a:pPr>
              <a:spcBef>
                <a:spcPct val="80000"/>
              </a:spcBef>
            </a:pPr>
            <a:r>
              <a:rPr lang="en-US" dirty="0"/>
              <a:t>Where are we or where were with the cochlear implant process?</a:t>
            </a:r>
          </a:p>
          <a:p>
            <a:pPr>
              <a:spcBef>
                <a:spcPct val="80000"/>
              </a:spcBef>
            </a:pPr>
            <a:r>
              <a:rPr lang="en-US" dirty="0"/>
              <a:t>Cochlear implants have evolved/candidacy has expanded</a:t>
            </a:r>
          </a:p>
          <a:p>
            <a:pPr>
              <a:spcBef>
                <a:spcPct val="80000"/>
              </a:spcBef>
            </a:pPr>
            <a:r>
              <a:rPr lang="en-US" dirty="0"/>
              <a:t>Adult and parent perspectives on cochlear implants</a:t>
            </a:r>
          </a:p>
          <a:p>
            <a:pPr>
              <a:spcBef>
                <a:spcPct val="80000"/>
              </a:spcBef>
            </a:pPr>
            <a:r>
              <a:rPr lang="en-US" dirty="0"/>
              <a:t>Evidence/research on CI and outcomes</a:t>
            </a:r>
          </a:p>
          <a:p>
            <a:pPr>
              <a:spcBef>
                <a:spcPct val="80000"/>
              </a:spcBef>
            </a:pPr>
            <a:r>
              <a:rPr lang="en-US" dirty="0"/>
              <a:t>10 Reasons Not to Wait</a:t>
            </a:r>
          </a:p>
          <a:p>
            <a:pPr>
              <a:spcBef>
                <a:spcPct val="80000"/>
              </a:spcBef>
            </a:pPr>
            <a:r>
              <a:rPr lang="en-US" dirty="0"/>
              <a:t>Health implications for adults including dementia, reduced risk of falls, ability to carry out activities of living</a:t>
            </a:r>
          </a:p>
          <a:p>
            <a:pPr>
              <a:spcBef>
                <a:spcPct val="80000"/>
              </a:spcBef>
            </a:pPr>
            <a:r>
              <a:rPr lang="en-US" dirty="0"/>
              <a:t>Quality of life impacts</a:t>
            </a:r>
          </a:p>
          <a:p>
            <a:pPr marL="0" indent="0">
              <a:spcBef>
                <a:spcPct val="80000"/>
              </a:spcBef>
              <a:buNone/>
            </a:pPr>
            <a:endParaRPr lang="en-US" dirty="0"/>
          </a:p>
          <a:p>
            <a:pPr>
              <a:spcBef>
                <a:spcPct val="80000"/>
              </a:spcBef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B49FC4-8AE9-EE4B-AF69-1A8FF825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BDC45-32A3-944F-B6D3-BADEF219A2C2}"/>
              </a:ext>
            </a:extLst>
          </p:cNvPr>
          <p:cNvSpPr txBox="1"/>
          <p:nvPr/>
        </p:nvSpPr>
        <p:spPr>
          <a:xfrm>
            <a:off x="3935002" y="1387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6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BC092BE-14E8-49C0-9683-FE9C8A88536A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77799" y="1739900"/>
            <a:ext cx="7886701" cy="70118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dirty="0">
                <a:latin typeface="Helvetica" panose="020B0604020202020204" pitchFamily="34" charset="0"/>
                <a:ea typeface="Helvetica Neue Medium"/>
                <a:cs typeface="Helvetica Neue Medium"/>
              </a:rPr>
              <a:t>Utilization of CI in the U.S.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D3EC-453C-1C45-8BFF-23E0831627BE}"/>
              </a:ext>
            </a:extLst>
          </p:cNvPr>
          <p:cNvSpPr>
            <a:spLocks noGrp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0" y="2185988"/>
            <a:ext cx="3886200" cy="4352925"/>
          </a:xfrm>
        </p:spPr>
        <p:txBody>
          <a:bodyPr/>
          <a:lstStyle/>
          <a:p>
            <a:pPr marL="0" indent="0">
              <a:buFont typeface="Wingdings" charset="2"/>
              <a:buNone/>
              <a:defRPr/>
            </a:pPr>
            <a:br>
              <a:rPr lang="en-US" dirty="0"/>
            </a:br>
            <a:endParaRPr lang="en-US" dirty="0"/>
          </a:p>
          <a:p>
            <a:pPr marL="0" indent="0" eaLnBrk="1" hangingPunct="1">
              <a:buFont typeface="Wingdings" charset="2"/>
              <a:buNone/>
              <a:defRPr/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FC680B1-0473-4227-85FB-1E6B968215DA}"/>
              </a:ext>
            </a:extLst>
          </p:cNvPr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5859463" y="2185988"/>
            <a:ext cx="3284537" cy="4352925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charset="2"/>
              <a:buNone/>
              <a:defRPr/>
            </a:pPr>
            <a:endParaRPr lang="en-US" dirty="0"/>
          </a:p>
          <a:p>
            <a:pPr marL="0" indent="0">
              <a:buFont typeface="Wingdings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pSp>
        <p:nvGrpSpPr>
          <p:cNvPr id="2" name="Oval 1">
            <a:extLst>
              <a:ext uri="{FF2B5EF4-FFF2-40B4-BE49-F238E27FC236}">
                <a16:creationId xmlns:a16="http://schemas.microsoft.com/office/drawing/2014/main" id="{2665F8C9-B975-40F3-8F55-BDE7BE5E41AE}"/>
              </a:ext>
            </a:extLst>
          </p:cNvPr>
          <p:cNvGrpSpPr>
            <a:grpSpLocks/>
          </p:cNvGrpSpPr>
          <p:nvPr/>
        </p:nvGrpSpPr>
        <p:grpSpPr bwMode="auto">
          <a:xfrm>
            <a:off x="177799" y="2185988"/>
            <a:ext cx="4791075" cy="4329112"/>
            <a:chOff x="112" y="1328"/>
            <a:chExt cx="2976" cy="2776"/>
          </a:xfrm>
        </p:grpSpPr>
        <p:pic>
          <p:nvPicPr>
            <p:cNvPr id="13334" name="Oval 1">
              <a:extLst>
                <a:ext uri="{FF2B5EF4-FFF2-40B4-BE49-F238E27FC236}">
                  <a16:creationId xmlns:a16="http://schemas.microsoft.com/office/drawing/2014/main" id="{199092A0-5EBD-4897-A0C1-78954725816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1328"/>
              <a:ext cx="2976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5" name="Text Box 6">
              <a:extLst>
                <a:ext uri="{FF2B5EF4-FFF2-40B4-BE49-F238E27FC236}">
                  <a16:creationId xmlns:a16="http://schemas.microsoft.com/office/drawing/2014/main" id="{385C3E4C-A477-400E-A701-AC8087E1932F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8" y="1744"/>
              <a:ext cx="2053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F6941CD-201E-47F8-9318-50D84B04D45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25600" y="2676525"/>
            <a:ext cx="237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002060"/>
                </a:solidFill>
                <a:latin typeface="Helvetica Neue" pitchFamily="2" charset="0"/>
              </a:rPr>
              <a:t>~38 million with HL</a:t>
            </a:r>
            <a:r>
              <a:rPr lang="en-US" altLang="en-US" b="1" baseline="30000">
                <a:solidFill>
                  <a:srgbClr val="002060"/>
                </a:solidFill>
                <a:latin typeface="Helvetica Neue" pitchFamily="2" charset="0"/>
              </a:rPr>
              <a:t>1</a:t>
            </a:r>
            <a:endParaRPr lang="en-US" altLang="en-US" b="1">
              <a:solidFill>
                <a:srgbClr val="002060"/>
              </a:solidFill>
              <a:latin typeface="Helvetica Neue" pitchFamily="2" charset="0"/>
            </a:endParaRPr>
          </a:p>
        </p:txBody>
      </p:sp>
      <p:grpSp>
        <p:nvGrpSpPr>
          <p:cNvPr id="6" name="Oval 5">
            <a:extLst>
              <a:ext uri="{FF2B5EF4-FFF2-40B4-BE49-F238E27FC236}">
                <a16:creationId xmlns:a16="http://schemas.microsoft.com/office/drawing/2014/main" id="{FF2315A6-F739-4C96-8275-91DDE97129AD}"/>
              </a:ext>
            </a:extLst>
          </p:cNvPr>
          <p:cNvGrpSpPr>
            <a:grpSpLocks/>
          </p:cNvGrpSpPr>
          <p:nvPr/>
        </p:nvGrpSpPr>
        <p:grpSpPr bwMode="auto">
          <a:xfrm>
            <a:off x="624645" y="3156720"/>
            <a:ext cx="3761340" cy="3683000"/>
            <a:chOff x="552" y="2000"/>
            <a:chExt cx="2128" cy="2032"/>
          </a:xfrm>
        </p:grpSpPr>
        <p:pic>
          <p:nvPicPr>
            <p:cNvPr id="13332" name="Oval 5">
              <a:extLst>
                <a:ext uri="{FF2B5EF4-FFF2-40B4-BE49-F238E27FC236}">
                  <a16:creationId xmlns:a16="http://schemas.microsoft.com/office/drawing/2014/main" id="{5AD7732D-F8C6-4BC8-8A61-8F58C19D630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" y="2000"/>
              <a:ext cx="2128" cy="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Text Box 10">
              <a:extLst>
                <a:ext uri="{FF2B5EF4-FFF2-40B4-BE49-F238E27FC236}">
                  <a16:creationId xmlns:a16="http://schemas.microsoft.com/office/drawing/2014/main" id="{88C1E38D-F193-4429-BF22-EEA7BE0B764E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73" y="2306"/>
              <a:ext cx="1494" cy="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FC74218-18DB-4613-B107-5D956BAC1CC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92250" y="3582988"/>
            <a:ext cx="2327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2060"/>
                </a:solidFill>
                <a:latin typeface="Helvetica Neue" pitchFamily="2" charset="0"/>
              </a:rPr>
              <a:t>Potential implant </a:t>
            </a:r>
            <a:br>
              <a:rPr lang="en-US" altLang="en-US" b="1" dirty="0">
                <a:solidFill>
                  <a:srgbClr val="002060"/>
                </a:solidFill>
                <a:latin typeface="Helvetica Neue" pitchFamily="2" charset="0"/>
              </a:rPr>
            </a:br>
            <a:r>
              <a:rPr lang="en-US" altLang="en-US" b="1" dirty="0">
                <a:solidFill>
                  <a:srgbClr val="002060"/>
                </a:solidFill>
                <a:latin typeface="Helvetica Neue" pitchFamily="2" charset="0"/>
              </a:rPr>
              <a:t>candidates</a:t>
            </a:r>
            <a:r>
              <a:rPr lang="en-US" altLang="en-US" b="1" baseline="30000" dirty="0">
                <a:solidFill>
                  <a:srgbClr val="002060"/>
                </a:solidFill>
                <a:latin typeface="Helvetica Neue" pitchFamily="2" charset="0"/>
              </a:rPr>
              <a:t>2</a:t>
            </a:r>
            <a:endParaRPr lang="en-US" altLang="en-US" b="1" dirty="0">
              <a:solidFill>
                <a:srgbClr val="002060"/>
              </a:solidFill>
              <a:latin typeface="Helvetica Neue" pitchFamily="2" charset="0"/>
            </a:endParaRP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Helvetica Neue" pitchFamily="2" charset="0"/>
              </a:rPr>
              <a:t>1.2 million 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Helvetica Neue" pitchFamily="2" charset="0"/>
              </a:rPr>
              <a:t>severe to profound</a:t>
            </a:r>
          </a:p>
        </p:txBody>
      </p:sp>
      <p:grpSp>
        <p:nvGrpSpPr>
          <p:cNvPr id="8" name="Oval 7">
            <a:extLst>
              <a:ext uri="{FF2B5EF4-FFF2-40B4-BE49-F238E27FC236}">
                <a16:creationId xmlns:a16="http://schemas.microsoft.com/office/drawing/2014/main" id="{50499142-615C-431E-9E48-DE14875AD74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860925"/>
            <a:ext cx="1344613" cy="1546225"/>
            <a:chOff x="1000" y="2728"/>
            <a:chExt cx="1232" cy="1256"/>
          </a:xfrm>
        </p:grpSpPr>
        <p:pic>
          <p:nvPicPr>
            <p:cNvPr id="13330" name="Oval 7">
              <a:extLst>
                <a:ext uri="{FF2B5EF4-FFF2-40B4-BE49-F238E27FC236}">
                  <a16:creationId xmlns:a16="http://schemas.microsoft.com/office/drawing/2014/main" id="{077ADFE8-B6CE-48D7-B1A1-607F8E1948D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2728"/>
              <a:ext cx="1232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Text Box 14">
              <a:extLst>
                <a:ext uri="{FF2B5EF4-FFF2-40B4-BE49-F238E27FC236}">
                  <a16:creationId xmlns:a16="http://schemas.microsoft.com/office/drawing/2014/main" id="{386819F9-3F42-4444-95F4-43BF23C77D44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92" y="2920"/>
              <a:ext cx="8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4C7CE2-5BA0-431A-8632-F45B1CF6518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97063" y="5275263"/>
            <a:ext cx="1336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2060"/>
                </a:solidFill>
                <a:latin typeface="Helvetica Neue" pitchFamily="2" charset="0"/>
              </a:rPr>
              <a:t>~100k received CI</a:t>
            </a:r>
            <a:r>
              <a:rPr lang="en-US" altLang="en-US" b="1" baseline="30000">
                <a:solidFill>
                  <a:srgbClr val="002060"/>
                </a:solidFill>
                <a:latin typeface="Helvetica Neue" pitchFamily="2" charset="0"/>
              </a:rPr>
              <a:t>3</a:t>
            </a:r>
            <a:endParaRPr lang="en-US" altLang="en-US" b="1">
              <a:solidFill>
                <a:srgbClr val="002060"/>
              </a:solidFill>
              <a:latin typeface="Helvetica Neue" pitchFamily="2" charset="0"/>
            </a:endParaRP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A703FE8C-4D79-4CD8-86FA-9B51152D5B0B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78400" y="1927225"/>
            <a:ext cx="42545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100" b="1" i="1" u="sng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1" i="1" u="sng" dirty="0">
                <a:latin typeface="Helvetica Neue" pitchFamily="2" charset="0"/>
                <a:cs typeface="Arial" panose="020B0604020202020204" pitchFamily="34" charset="0"/>
              </a:rPr>
              <a:t>Data Sources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100" i="1" dirty="0">
              <a:latin typeface="Helvetica Neue" pitchFamily="2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 i="1" baseline="30000" dirty="0">
                <a:latin typeface="Helvetica Neue" pitchFamily="2" charset="0"/>
                <a:cs typeface="Arial" panose="020B0604020202020204" pitchFamily="34" charset="0"/>
              </a:rPr>
              <a:t>1</a:t>
            </a:r>
            <a:r>
              <a:rPr lang="en-US" altLang="en-US" sz="1100" i="1" dirty="0">
                <a:latin typeface="Helvetica Neue" pitchFamily="2" charset="0"/>
                <a:cs typeface="Arial" panose="020B0604020202020204" pitchFamily="34" charset="0"/>
              </a:rPr>
              <a:t>NIDCD, NIH, https://</a:t>
            </a:r>
            <a:r>
              <a:rPr lang="en-US" altLang="en-US" sz="1100" i="1" dirty="0" err="1">
                <a:latin typeface="Helvetica Neue" pitchFamily="2" charset="0"/>
                <a:cs typeface="Arial" panose="020B0604020202020204" pitchFamily="34" charset="0"/>
              </a:rPr>
              <a:t>www.nidcd.nih.gov</a:t>
            </a:r>
            <a:r>
              <a:rPr lang="en-US" altLang="en-US" sz="1100" i="1" dirty="0">
                <a:latin typeface="Helvetica Neue" pitchFamily="2" charset="0"/>
                <a:cs typeface="Arial" panose="020B0604020202020204" pitchFamily="34" charset="0"/>
              </a:rPr>
              <a:t>/health/statistics/quick-statistics-hearing</a:t>
            </a:r>
            <a:endParaRPr lang="en-US" altLang="en-US" sz="1100" i="1" baseline="30000" dirty="0">
              <a:latin typeface="Helvetica Neue" pitchFamily="2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endParaRPr kumimoji="1" lang="en-US" altLang="en-US" sz="1400" i="1" baseline="30000" dirty="0">
              <a:latin typeface="Helvetica Neue" pitchFamily="2" charset="0"/>
              <a:cs typeface="Arial" panose="020B0604020202020204" pitchFamily="34" charset="0"/>
            </a:endParaRPr>
          </a:p>
        </p:txBody>
      </p:sp>
      <p:sp>
        <p:nvSpPr>
          <p:cNvPr id="13325" name="Rectangle 19">
            <a:extLst>
              <a:ext uri="{FF2B5EF4-FFF2-40B4-BE49-F238E27FC236}">
                <a16:creationId xmlns:a16="http://schemas.microsoft.com/office/drawing/2014/main" id="{83292110-34B9-45F7-9DC7-D82D167E29D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68875" y="2859088"/>
            <a:ext cx="26733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kumimoji="1" lang="en-US" altLang="en-US" sz="1100" i="1" baseline="30000">
                <a:latin typeface="Helvetica Neue" pitchFamily="2" charset="0"/>
              </a:rPr>
              <a:t>2 </a:t>
            </a:r>
            <a:r>
              <a:rPr kumimoji="1" lang="en-US" altLang="en-US" sz="1100" i="1">
                <a:latin typeface="Helvetica Neue" pitchFamily="2" charset="0"/>
              </a:rPr>
              <a:t>iData Research 2010 Report US Market for Hearing Aids and Audiology Devices in 2009 there were approximately 1.2M patients who could benefit from a CI</a:t>
            </a:r>
          </a:p>
        </p:txBody>
      </p:sp>
      <p:sp>
        <p:nvSpPr>
          <p:cNvPr id="13326" name="Rectangle 20">
            <a:extLst>
              <a:ext uri="{FF2B5EF4-FFF2-40B4-BE49-F238E27FC236}">
                <a16:creationId xmlns:a16="http://schemas.microsoft.com/office/drawing/2014/main" id="{89AB5296-2442-4885-9E53-396327A9ED2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06975" y="3798888"/>
            <a:ext cx="3886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1pPr>
            <a:lvl2pPr marL="742950" indent="-285750" algn="r">
              <a:lnSpc>
                <a:spcPct val="90000"/>
              </a:lnSpc>
              <a:spcBef>
                <a:spcPts val="500"/>
              </a:spcBef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2pPr>
            <a:lvl3pPr marL="1143000" indent="-228600" algn="r">
              <a:lnSpc>
                <a:spcPct val="90000"/>
              </a:lnSpc>
              <a:spcBef>
                <a:spcPts val="500"/>
              </a:spcBef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3pPr>
            <a:lvl4pPr marL="1600200" indent="-228600" algn="r">
              <a:lnSpc>
                <a:spcPct val="90000"/>
              </a:lnSpc>
              <a:spcBef>
                <a:spcPts val="500"/>
              </a:spcBef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4pPr>
            <a:lvl5pPr marL="2057400" indent="-228600" algn="r">
              <a:lnSpc>
                <a:spcPct val="90000"/>
              </a:lnSpc>
              <a:spcBef>
                <a:spcPts val="500"/>
              </a:spcBef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Helvetica Neue Medium"/>
                <a:cs typeface="Helvetica Neue Medium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kumimoji="1" lang="en-US" altLang="en-US" sz="1100" i="1" baseline="30000" dirty="0">
                <a:latin typeface="Helvetica Neue" pitchFamily="2" charset="0"/>
              </a:rPr>
              <a:t>3 </a:t>
            </a:r>
            <a:r>
              <a:rPr kumimoji="1" lang="en-US" altLang="en-US" sz="1100" i="1" dirty="0">
                <a:latin typeface="Helvetica Neue" pitchFamily="2" charset="0"/>
              </a:rPr>
              <a:t>96K, (58k adults and 38k children) have received CIs in the U.S, as of Dec 2012. </a:t>
            </a:r>
            <a:r>
              <a:rPr lang="en-US" altLang="en-US" sz="1100" i="1" dirty="0">
                <a:latin typeface="Helvetica Neue" pitchFamily="2" charset="0"/>
              </a:rPr>
              <a:t>NIDCD website: https://</a:t>
            </a:r>
            <a:r>
              <a:rPr lang="en-US" altLang="en-US" sz="1100" i="1" dirty="0" err="1">
                <a:latin typeface="Helvetica Neue" pitchFamily="2" charset="0"/>
              </a:rPr>
              <a:t>www.nidcd.nih.gov</a:t>
            </a:r>
            <a:r>
              <a:rPr lang="en-US" altLang="en-US" sz="1100" i="1" dirty="0">
                <a:latin typeface="Helvetica Neue" pitchFamily="2" charset="0"/>
              </a:rPr>
              <a:t>/health/cochlear-implants.</a:t>
            </a:r>
          </a:p>
        </p:txBody>
      </p:sp>
      <p:grpSp>
        <p:nvGrpSpPr>
          <p:cNvPr id="26" name="Group 49">
            <a:extLst>
              <a:ext uri="{FF2B5EF4-FFF2-40B4-BE49-F238E27FC236}">
                <a16:creationId xmlns:a16="http://schemas.microsoft.com/office/drawing/2014/main" id="{4B9078A9-E0C1-48A6-BD04-53F6BE4678F0}"/>
              </a:ext>
            </a:extLst>
          </p:cNvPr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271838" y="5335588"/>
            <a:ext cx="3276600" cy="641350"/>
            <a:chOff x="4800600" y="4611687"/>
            <a:chExt cx="3276600" cy="641350"/>
          </a:xfrm>
        </p:grpSpPr>
        <p:sp>
          <p:nvSpPr>
            <p:cNvPr id="13328" name="Rectangle 10">
              <a:extLst>
                <a:ext uri="{FF2B5EF4-FFF2-40B4-BE49-F238E27FC236}">
                  <a16:creationId xmlns:a16="http://schemas.microsoft.com/office/drawing/2014/main" id="{70AE2F53-783A-4FC4-8ADC-E1042F0B14BE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526213" y="4611687"/>
              <a:ext cx="155098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b="1">
                  <a:cs typeface="Arial" panose="020B0604020202020204" pitchFamily="34" charset="0"/>
                </a:rPr>
                <a:t>~8.3% penetrated</a:t>
              </a:r>
              <a:endParaRPr lang="en-US" altLang="en-US" b="1" baseline="30000">
                <a:cs typeface="Arial" panose="020B0604020202020204" pitchFamily="34" charset="0"/>
              </a:endParaRPr>
            </a:p>
          </p:txBody>
        </p:sp>
        <p:sp>
          <p:nvSpPr>
            <p:cNvPr id="13329" name="Right Arrow 39">
              <a:extLst>
                <a:ext uri="{FF2B5EF4-FFF2-40B4-BE49-F238E27FC236}">
                  <a16:creationId xmlns:a16="http://schemas.microsoft.com/office/drawing/2014/main" id="{818E9C21-760B-4406-B5D8-3D85F77FA910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0800000">
              <a:off x="4800600" y="4859863"/>
              <a:ext cx="1676399" cy="228600"/>
            </a:xfrm>
            <a:prstGeom prst="rightArrow">
              <a:avLst>
                <a:gd name="adj1" fmla="val 42593"/>
                <a:gd name="adj2" fmla="val 50009"/>
              </a:avLst>
            </a:prstGeom>
            <a:solidFill>
              <a:srgbClr val="FEBA1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586A77-7D40-4862-AB6F-961B96257FC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550686" y="6538914"/>
            <a:ext cx="349009" cy="365125"/>
          </a:xfrm>
        </p:spPr>
        <p:txBody>
          <a:bodyPr/>
          <a:lstStyle/>
          <a:p>
            <a:pPr>
              <a:defRPr/>
            </a:pPr>
            <a:fld id="{EA401476-AD5C-5E4F-B23F-D862B55150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582682-05B2-1C4E-A5D9-B937A403C25E}"/>
              </a:ext>
            </a:extLst>
          </p:cNvPr>
          <p:cNvSpPr/>
          <p:nvPr/>
        </p:nvSpPr>
        <p:spPr>
          <a:xfrm>
            <a:off x="215756" y="2136337"/>
            <a:ext cx="87535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What do you think accounts for the low utilization of cochlear implants?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Lack of awareness/understanding of candidacy and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Most insurance policies don’t cover CI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There are better options for severe to profound hearing loss that don’t involve surgery (such as high tech hearing aids and remote microphones)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Other hearing restoration options are expected to be available to adults soon</a:t>
            </a:r>
          </a:p>
        </p:txBody>
      </p:sp>
    </p:spTree>
    <p:extLst>
      <p:ext uri="{BB962C8B-B14F-4D97-AF65-F5344CB8AC3E}">
        <p14:creationId xmlns:p14="http://schemas.microsoft.com/office/powerpoint/2010/main" val="336934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E2F8-04A1-184B-BF39-EAB844CF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166F-13F6-7B4E-B829-6398EEEE2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What do you think accounts for the low utilization of cochlear implants?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Lack of awareness/understanding of candidacy and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Most insurance policies don’t cover CI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are better options for severe to profound hearing loss that don’t involve surgery (such as high tech hearing aids and remote microphones)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hearing restoration options are expected to be available to adults soon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4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2D705-247D-4944-84FA-8BB11B88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2711302"/>
            <a:ext cx="6543086" cy="4029739"/>
          </a:xfrm>
        </p:spPr>
        <p:txBody>
          <a:bodyPr>
            <a:normAutofit/>
          </a:bodyPr>
          <a:lstStyle/>
          <a:p>
            <a:r>
              <a:rPr lang="en-US" dirty="0"/>
              <a:t>How many people have a cochlear implant(s)?</a:t>
            </a:r>
          </a:p>
          <a:p>
            <a:pPr lvl="1"/>
            <a:r>
              <a:rPr lang="en-US" dirty="0"/>
              <a:t>How long did you wait once you knew you were a candidate?</a:t>
            </a:r>
          </a:p>
          <a:p>
            <a:pPr lvl="1"/>
            <a:r>
              <a:rPr lang="en-US" b="1" dirty="0">
                <a:solidFill>
                  <a:srgbClr val="2C75C5"/>
                </a:solidFill>
              </a:rPr>
              <a:t>If you had it to do over, would you have  waited so long?</a:t>
            </a:r>
          </a:p>
          <a:p>
            <a:r>
              <a:rPr lang="en-US" dirty="0"/>
              <a:t>How many people think that they or a relative/friend would benefit from a CI?</a:t>
            </a:r>
          </a:p>
          <a:p>
            <a:pPr lvl="1"/>
            <a:r>
              <a:rPr lang="en-US" dirty="0"/>
              <a:t>Are you/they waiting to move forward?</a:t>
            </a:r>
          </a:p>
          <a:p>
            <a:pPr lvl="1"/>
            <a:r>
              <a:rPr lang="en-US" b="1" dirty="0">
                <a:solidFill>
                  <a:srgbClr val="2C75C5"/>
                </a:solidFill>
              </a:rPr>
              <a:t>If waiting, why?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96CF5-2E0A-2349-834A-1FDB27E2F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43" y="2507797"/>
            <a:ext cx="2514117" cy="1842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F93C17-82DE-4443-AC02-BFDEAAB92A46}"/>
              </a:ext>
            </a:extLst>
          </p:cNvPr>
          <p:cNvSpPr txBox="1"/>
          <p:nvPr/>
        </p:nvSpPr>
        <p:spPr>
          <a:xfrm>
            <a:off x="457200" y="1923022"/>
            <a:ext cx="595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Raise Your Hands</a:t>
            </a:r>
          </a:p>
        </p:txBody>
      </p:sp>
    </p:spTree>
    <p:extLst>
      <p:ext uri="{BB962C8B-B14F-4D97-AF65-F5344CB8AC3E}">
        <p14:creationId xmlns:p14="http://schemas.microsoft.com/office/powerpoint/2010/main" val="1405575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IMBER~1\AppData\Local\Temp\PR\data\asimages\{D2EBDBB4-1DBF-4149-9D01-F04A3D862328}_11.png&quot;/&gt;&lt;left val=&quot;6&quot;/&gt;&lt;top val=&quot;113&quot;/&gt;&lt;width val=&quot;629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IMBER~1\AppData\Local\Temp\PR\data\asimages\{0CA11379-BC6D-418C-B386-0773725EEA1A}_11.png&quot;/&gt;&lt;left val=&quot;256&quot;/&gt;&lt;top val=&quot;417&quot;/&gt;&lt;width val=&quot;259&quot;/&gt;&lt;height val=&quot;6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IMBER~1\AppData\Local\Temp\PR\data\asimages\{27C1F256-D6F3-41E9-B4DC-545A25767102}_11.png&quot;/&gt;&lt;left val=&quot;672&quot;/&gt;&lt;top val=&quot;514&quot;/&gt;&lt;width val=&quot;28&quot;/&gt;&lt;height val=&quot;2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1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IMBER~1\AppData\Local\Temp\PR\data\asimages\{B2AA922D-C935-48B9-B394-8BBBE29FBEFA}_11.png&quot;/&gt;&lt;left val=&quot;0&quot;/&gt;&lt;top val=&quot;171&quot;/&gt;&lt;width val=&quot;306&quot;/&gt;&lt;height val=&quot;343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IMBER~1\AppData\Local\Temp\PR\data\asimages\{AC955507-36C1-4DEA-8288-DDA4EE79F7D1}_11.png&quot;/&gt;&lt;left val=&quot;460&quot;/&gt;&lt;top val=&quot;171&quot;/&gt;&lt;width val=&quot;259&quot;/&gt;&lt;height val=&quot;343&quot;/&gt;&lt;hasText val=&quot;1&quot;/&gt;&lt;/Image&gt;&lt;/ThreeDShapeInfo&gt;"/>
  <p:tag name="PRESENTER_SHAPETEXTINFO" val="&lt;ShapeTextInfo&gt;&lt;TableIndex row=&quot;-1&quot; col=&quot;-1&quot;&gt;&lt;linesCount val=&quot;5&quot;/&gt;&lt;lineCharCount val=&quot;1&quot;/&gt;&lt;lineCharCount val=&quot;1&quot;/&gt;&lt;lineCharCount val=&quot;1&quot;/&gt;&lt;lineChar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IMBER~1\AppData\Local\Temp\PR\data\asimages\{779E564D-4BB4-42F8-AB8A-CF3636D7063F}_11.png&quot;/&gt;&lt;left val=&quot;123&quot;/&gt;&lt;top val=&quot;208&quot;/&gt;&lt;width val=&quot;191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IMBER~1\AppData\Local\Temp\PR\data\asimages\{9BE7A3AE-2E63-4D62-82F5-6E39C96942F8}_11.png&quot;/&gt;&lt;left val=&quot;116&quot;/&gt;&lt;top val=&quot;279&quot;/&gt;&lt;width val=&quot;185&quot;/&gt;&lt;height val=&quot;103&quot;/&gt;&lt;hasText val=&quot;1&quot;/&gt;&lt;/Image&gt;&lt;/ThreeDShapeInfo&gt;"/>
  <p:tag name="PRESENTER_SHAPETEXTINFO" val="&lt;ShapeTextInfo&gt;&lt;TableIndex row=&quot;-1&quot; col=&quot;-1&quot;&gt;&lt;linesCount val=&quot;4&quot;/&gt;&lt;lineCharCount val=&quot;19&quot;/&gt;&lt;lineCharCount val=&quot;12&quot;/&gt;&lt;lineCharCount val=&quot;13&quot;/&gt;&lt;lineCharCount val=&quot;18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IMBER~1\AppData\Local\Temp\PR\data\asimages\{334E5FB9-E16C-437B-834F-A9F872279B4A}_11.png&quot;/&gt;&lt;left val=&quot;148&quot;/&gt;&lt;top val=&quot;413&quot;/&gt;&lt;width val=&quot;106&quot;/&gt;&lt;height val=&quot;82&quot;/&gt;&lt;hasText val=&quot;1&quot;/&gt;&lt;/Image&gt;&lt;/ThreeDShapeInfo&gt;"/>
  <p:tag name="PRESENTER_SHAPETEXTINFO" val="&lt;ShapeTextInfo&gt;&lt;TableIndex row=&quot;-1&quot; col=&quot;-1&quot;&gt;&lt;linesCount val=&quot;3&quot;/&gt;&lt;lineCharCount val=&quot;6&quot;/&gt;&lt;lineCharCount val=&quot;9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IMBER~1\AppData\Local\Temp\PR\data\asimages\{F45A6396-3E94-4B44-8B05-553348C8C0A5}_11.png&quot;/&gt;&lt;left val=&quot;391&quot;/&gt;&lt;top val=&quot;151&quot;/&gt;&lt;width val=&quot;336&quot;/&gt;&lt;height val=&quot;86&quot;/&gt;&lt;hasText val=&quot;1&quot;/&gt;&lt;/Image&gt;&lt;/ThreeDShapeInfo&gt;"/>
  <p:tag name="PRESENTER_SHAPETEXTINFO" val="&lt;ShapeTextInfo&gt;&lt;TableIndex row=&quot;-1&quot; col=&quot;-1&quot;&gt;&lt;linesCount val=&quot;5&quot;/&gt;&lt;lineCharCount val=&quot;1&quot;/&gt;&lt;lineCharCount val=&quot;13&quot;/&gt;&lt;lineCharCount val=&quot;1&quot;/&gt;&lt;lineCharCount val=&quot;63&quot;/&gt;&lt;lineCharCount val=&quot;19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IMBER~1\AppData\Local\Temp\PR\data\asimages\{C6367F29-E713-4D69-987F-0ED9D1AD0B56}_11.png&quot;/&gt;&lt;left val=&quot;390&quot;/&gt;&lt;top val=&quot;224&quot;/&gt;&lt;width val=&quot;211&quot;/&gt;&lt;height val=&quot;77&quot;/&gt;&lt;hasText val=&quot;1&quot;/&gt;&lt;/Image&gt;&lt;/ThreeDShapeInfo&gt;"/>
  <p:tag name="PRESENTER_SHAPETEXTINFO" val="&lt;ShapeTextInfo&gt;&lt;TableIndex row=&quot;-1&quot; col=&quot;-1&quot;&gt;&lt;linesCount val=&quot;5&quot;/&gt;&lt;lineCharCount val=&quot;32&quot;/&gt;&lt;lineCharCount val=&quot;38&quot;/&gt;&lt;lineCharCount val=&quot;27&quot;/&gt;&lt;lineCharCount val=&quot;38&quot;/&gt;&lt;lineCharCount val=&quot;1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KIMBER~1\AppData\Local\Temp\PR\data\asimages\{00644B76-1D6F-407C-ACFC-0959605FD4E3}_11.png&quot;/&gt;&lt;left val=&quot;393&quot;/&gt;&lt;top val=&quot;298&quot;/&gt;&lt;width val=&quot;307&quot;/&gt;&lt;height val=&quot;50&quot;/&gt;&lt;hasText val=&quot;1&quot;/&gt;&lt;/Image&gt;&lt;/ThreeDShapeInfo&gt;"/>
  <p:tag name="PRESENTER_SHAPETEXTINFO" val="&lt;ShapeTextInfo&gt;&lt;TableIndex row=&quot;-1&quot; col=&quot;-1&quot;&gt;&lt;linesCount val=&quot;3&quot;/&gt;&lt;lineCharCount val=&quot;58&quot;/&gt;&lt;lineCharCount val=&quot;40&quot;/&gt;&lt;lineCharCount val=&quot;5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1241</Words>
  <Application>Microsoft Macintosh PowerPoint</Application>
  <PresentationFormat>On-screen Show (4:3)</PresentationFormat>
  <Paragraphs>132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Helvetica Neue</vt:lpstr>
      <vt:lpstr>Wingdings</vt:lpstr>
      <vt:lpstr>Office Theme</vt:lpstr>
      <vt:lpstr>Cochlear Implant Timing: Why waiting may not be a good idea (once you’re a candidate)</vt:lpstr>
      <vt:lpstr>PowerPoint Presentation</vt:lpstr>
      <vt:lpstr>PowerPoint Presentation</vt:lpstr>
      <vt:lpstr>PowerPoint Presentation</vt:lpstr>
      <vt:lpstr>PowerPoint Presentation</vt:lpstr>
      <vt:lpstr>Utilization of CI in the U.S.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Reasons Most Adults Don’t Pursue a Cochlear Implant (when they could)</vt:lpstr>
      <vt:lpstr>I’m doing ok and …</vt:lpstr>
      <vt:lpstr>I’m waiting</vt:lpstr>
      <vt:lpstr>PowerPoint Presentation</vt:lpstr>
      <vt:lpstr>Key (Non-)Reasons for Waiting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Cochlear Implant Timing: Why waiting may not be a good idea (once you’re a candidate)</dc:title>
  <dc:creator>Donna Sorkin</dc:creator>
  <cp:lastModifiedBy>Donna Sorkin</cp:lastModifiedBy>
  <cp:revision>10</cp:revision>
  <dcterms:created xsi:type="dcterms:W3CDTF">2019-06-15T15:13:11Z</dcterms:created>
  <dcterms:modified xsi:type="dcterms:W3CDTF">2019-06-16T14:24:21Z</dcterms:modified>
</cp:coreProperties>
</file>