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E75"/>
    <a:srgbClr val="2C75C5"/>
    <a:srgbClr val="005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81" d="100"/>
          <a:sy n="81" d="100"/>
        </p:scale>
        <p:origin x="-2484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D93C9-2493-462A-9879-C85EBCE96EA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4BFEE-B4AC-4D0E-92A3-F567530A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2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2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66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year’s side said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june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july</a:t>
            </a:r>
            <a:r>
              <a:rPr lang="en-US" baseline="0" dirty="0" smtClean="0"/>
              <a:t>;</a:t>
            </a:r>
          </a:p>
          <a:p>
            <a:endParaRPr lang="en-US" dirty="0"/>
          </a:p>
          <a:p>
            <a:r>
              <a:rPr lang="en-US" b="1" dirty="0" smtClean="0"/>
              <a:t>Declaratory Ruling : </a:t>
            </a:r>
            <a:r>
              <a:rPr lang="en-US" dirty="0" smtClean="0"/>
              <a:t>interprets </a:t>
            </a:r>
            <a:r>
              <a:rPr lang="en-US" dirty="0"/>
              <a:t>existing rules without changing </a:t>
            </a:r>
            <a:r>
              <a:rPr lang="en-US" dirty="0" smtClean="0"/>
              <a:t>them; may or may not require notice </a:t>
            </a:r>
            <a:endParaRPr lang="en-US" dirty="0"/>
          </a:p>
          <a:p>
            <a:r>
              <a:rPr lang="en-US" b="1" dirty="0" err="1" smtClean="0"/>
              <a:t>R&amp;O</a:t>
            </a:r>
            <a:r>
              <a:rPr lang="en-US" dirty="0" smtClean="0"/>
              <a:t> </a:t>
            </a:r>
            <a:r>
              <a:rPr lang="en-US" dirty="0"/>
              <a:t>actually implements new rules or repeals/changes existing </a:t>
            </a:r>
            <a:r>
              <a:rPr lang="en-US" dirty="0" smtClean="0"/>
              <a:t>ones; requires </a:t>
            </a:r>
            <a:r>
              <a:rPr lang="en-US" dirty="0"/>
              <a:t>notice and </a:t>
            </a:r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2054F-1870-474B-A14B-0C37D8F91C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1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Declaratory Ruling : </a:t>
            </a:r>
            <a:r>
              <a:rPr lang="en-US" dirty="0">
                <a:solidFill>
                  <a:prstClr val="black"/>
                </a:solidFill>
              </a:rPr>
              <a:t>interprets existing rules without changing them; may or may not require notice 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b="1" dirty="0" err="1">
                <a:solidFill>
                  <a:prstClr val="black"/>
                </a:solidFill>
              </a:rPr>
              <a:t>R&amp;O</a:t>
            </a:r>
            <a:r>
              <a:rPr lang="en-US" dirty="0">
                <a:solidFill>
                  <a:prstClr val="black"/>
                </a:solidFill>
              </a:rPr>
              <a:t> actually implements new rules or repeals/changes existing ones; requires notice and comment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3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8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67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3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18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9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0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2054F-1870-474B-A14B-0C37D8F91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8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07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86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0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30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8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2678-8682-43F7-A036-4D9271E13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21905"/>
            <a:ext cx="7886700" cy="383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825625"/>
          </a:xfrm>
          <a:prstGeom prst="rect">
            <a:avLst/>
          </a:prstGeom>
          <a:solidFill>
            <a:srgbClr val="462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24" y="6023175"/>
            <a:ext cx="2101360" cy="6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ringloss.org/hearing-help/financial-assistance/state-hearing-aid-insurance-law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ringloss.org/about-hlaa/position-paper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ingloss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hamlin@hearingloss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1117"/>
            <a:ext cx="7772400" cy="102163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 About Advocacy at HLAA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250" y="3697735"/>
            <a:ext cx="6858000" cy="211827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HLAA2019 </a:t>
            </a:r>
            <a:r>
              <a:rPr lang="en-US" b="1" dirty="0"/>
              <a:t>Convention</a:t>
            </a:r>
          </a:p>
          <a:p>
            <a:r>
              <a:rPr lang="en-US" b="1" dirty="0"/>
              <a:t>June </a:t>
            </a:r>
            <a:r>
              <a:rPr lang="en-US" b="1" dirty="0" smtClean="0"/>
              <a:t>20, 2019</a:t>
            </a:r>
            <a:endParaRPr lang="en-US" b="1" dirty="0"/>
          </a:p>
          <a:p>
            <a:endParaRPr lang="en-US" dirty="0" smtClean="0"/>
          </a:p>
          <a:p>
            <a:pPr algn="r"/>
            <a:r>
              <a:rPr lang="en-US" dirty="0" smtClean="0"/>
              <a:t>Lise Hamlin</a:t>
            </a:r>
          </a:p>
          <a:p>
            <a:pPr algn="r"/>
            <a:r>
              <a:rPr lang="en-US" dirty="0" smtClean="0"/>
              <a:t>Director of Public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99" y="2521638"/>
            <a:ext cx="7886700" cy="31242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Creation of the </a:t>
            </a:r>
            <a:r>
              <a:rPr lang="en-US" dirty="0" err="1" smtClean="0"/>
              <a:t>HAC</a:t>
            </a:r>
            <a:r>
              <a:rPr lang="en-US" dirty="0" smtClean="0"/>
              <a:t> Task Force of stakeholders</a:t>
            </a:r>
          </a:p>
          <a:p>
            <a:pPr marL="579438" lvl="1"/>
            <a:r>
              <a:rPr lang="en-US" sz="2600" dirty="0" smtClean="0"/>
              <a:t>Stakeholders: cell phone industry, consumer advocates, researchers, hearing aid industry</a:t>
            </a:r>
          </a:p>
          <a:p>
            <a:pPr marL="579438" lvl="1"/>
            <a:r>
              <a:rPr lang="en-US" sz="2600" dirty="0" smtClean="0"/>
              <a:t>Gather and review concrete data on </a:t>
            </a:r>
            <a:r>
              <a:rPr lang="en-US" sz="2600" dirty="0" err="1" smtClean="0"/>
              <a:t>HAC</a:t>
            </a:r>
            <a:r>
              <a:rPr lang="en-US" sz="2600" dirty="0" smtClean="0"/>
              <a:t> phones</a:t>
            </a:r>
          </a:p>
          <a:p>
            <a:pPr marL="579438" lvl="1"/>
            <a:r>
              <a:rPr lang="en-US" sz="2600" dirty="0" smtClean="0"/>
              <a:t>Review the definition of </a:t>
            </a:r>
            <a:r>
              <a:rPr lang="en-US" sz="2600" dirty="0" err="1" smtClean="0"/>
              <a:t>HAC</a:t>
            </a:r>
            <a:endParaRPr lang="en-US" sz="2600" dirty="0" smtClean="0"/>
          </a:p>
          <a:p>
            <a:pPr marL="579438" lvl="1"/>
            <a:r>
              <a:rPr lang="en-US" sz="2600" dirty="0" smtClean="0"/>
              <a:t>Ensure the rating system works for consumers</a:t>
            </a:r>
          </a:p>
          <a:p>
            <a:pPr marL="579438" lvl="1"/>
            <a:r>
              <a:rPr lang="en-US" sz="2600" dirty="0" smtClean="0"/>
              <a:t>Implementation plan for any recommendations</a:t>
            </a:r>
          </a:p>
          <a:p>
            <a:pPr marL="579438" lvl="1"/>
            <a:r>
              <a:rPr lang="en-US" sz="2600" dirty="0" smtClean="0"/>
              <a:t>Provide a report to the FCC in 2022</a:t>
            </a:r>
            <a:endParaRPr lang="en-US" sz="2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0304" y="1915577"/>
            <a:ext cx="7886700" cy="66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/>
              <a:t>Hearing Aid Compatible Cell Phones</a:t>
            </a:r>
          </a:p>
        </p:txBody>
      </p:sp>
    </p:spTree>
    <p:extLst>
      <p:ext uri="{BB962C8B-B14F-4D97-AF65-F5344CB8AC3E}">
        <p14:creationId xmlns:p14="http://schemas.microsoft.com/office/powerpoint/2010/main" val="41159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906" y="1998155"/>
            <a:ext cx="8013986" cy="383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New Rules: Volume Controlled Phones</a:t>
            </a:r>
          </a:p>
          <a:p>
            <a:r>
              <a:rPr lang="en-US" dirty="0" smtClean="0"/>
              <a:t>Applies to both landline and mobile phones</a:t>
            </a:r>
          </a:p>
          <a:p>
            <a:r>
              <a:rPr lang="en-US" dirty="0" smtClean="0"/>
              <a:t>Incorporates a revised </a:t>
            </a:r>
            <a:r>
              <a:rPr lang="en-US" dirty="0"/>
              <a:t>technical standard for volume control for wireline </a:t>
            </a:r>
            <a:r>
              <a:rPr lang="en-US" dirty="0" smtClean="0"/>
              <a:t>telephones</a:t>
            </a:r>
          </a:p>
          <a:p>
            <a:r>
              <a:rPr lang="en-US" dirty="0" smtClean="0"/>
              <a:t>Adds </a:t>
            </a:r>
            <a:r>
              <a:rPr lang="en-US" dirty="0"/>
              <a:t>a volume control requirement for wireless </a:t>
            </a:r>
            <a:r>
              <a:rPr lang="en-US" dirty="0" smtClean="0"/>
              <a:t>handsets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or after March 1, 2021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labeling with volume amplification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What’s your experience?</a:t>
            </a:r>
          </a:p>
          <a:p>
            <a:r>
              <a:rPr lang="en-US" dirty="0" smtClean="0"/>
              <a:t>If you have recently been in the market to purchase a cellphone, have you </a:t>
            </a:r>
          </a:p>
          <a:p>
            <a:pPr lvl="1"/>
            <a:r>
              <a:rPr lang="en-US" sz="2800" dirty="0"/>
              <a:t>f</a:t>
            </a:r>
            <a:r>
              <a:rPr lang="en-US" sz="2800" dirty="0" smtClean="0"/>
              <a:t>ound the websites of service providers and manufacturers provide the information you nee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been able to test the phone in the store?</a:t>
            </a:r>
          </a:p>
          <a:p>
            <a:pPr lvl="1"/>
            <a:r>
              <a:rPr lang="en-US" sz="2800" dirty="0" smtClean="0"/>
              <a:t>found that cell phones you use are HAC?</a:t>
            </a:r>
          </a:p>
        </p:txBody>
      </p:sp>
    </p:spTree>
    <p:extLst>
      <p:ext uri="{BB962C8B-B14F-4D97-AF65-F5344CB8AC3E}">
        <p14:creationId xmlns:p14="http://schemas.microsoft.com/office/powerpoint/2010/main" val="2810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68" y="2440566"/>
            <a:ext cx="7886700" cy="3560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FCC’s Report and Order, 5/17/2018 </a:t>
            </a:r>
          </a:p>
          <a:p>
            <a:r>
              <a:rPr lang="en-US" dirty="0" smtClean="0"/>
              <a:t>Adopts rules to limit IP CTS use	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Rules to separate captions from amplification controls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Requirement that IP CTS providers include notifications about IP CTS and how it works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General prohibition against providing IP CTS to ineligible users</a:t>
            </a:r>
          </a:p>
          <a:p>
            <a:pPr marL="1371600" lvl="2" indent="-45720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123" y="1883680"/>
            <a:ext cx="9046977" cy="529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Internet Protocol Captioned Telephone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41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1905000"/>
            <a:ext cx="8953500" cy="60007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Internet </a:t>
            </a:r>
            <a:r>
              <a:rPr lang="en-US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Protocol Captioned Telephone </a:t>
            </a:r>
            <a:r>
              <a:rPr lang="en-US" sz="3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Service</a:t>
            </a:r>
            <a:r>
              <a:rPr lang="en-US" sz="3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3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13" y="2459323"/>
            <a:ext cx="7886700" cy="383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Declaratory Ruling, 5/17/2018</a:t>
            </a:r>
          </a:p>
          <a:p>
            <a:pPr lvl="1"/>
            <a:r>
              <a:rPr lang="en-US" dirty="0" smtClean="0"/>
              <a:t>Allows IP CTS providers to use fully automated speech recognition (no </a:t>
            </a:r>
            <a:r>
              <a:rPr lang="en-US" dirty="0" err="1" smtClean="0"/>
              <a:t>CAs</a:t>
            </a:r>
            <a:r>
              <a:rPr lang="en-US" dirty="0" smtClean="0"/>
              <a:t>) to generate captions</a:t>
            </a:r>
          </a:p>
          <a:p>
            <a:pPr marL="0" indent="0">
              <a:buNone/>
            </a:pPr>
            <a:r>
              <a:rPr lang="en-US" b="1" dirty="0" smtClean="0"/>
              <a:t>Further Notice of Proposed Rulemaking, 5/17/2018</a:t>
            </a:r>
          </a:p>
          <a:p>
            <a:pPr lvl="1"/>
            <a:r>
              <a:rPr lang="en-US" dirty="0" smtClean="0"/>
              <a:t>Proposes and seeks comments on measures to improve the compensation, plan funding and structure of IP CTS</a:t>
            </a:r>
          </a:p>
          <a:p>
            <a:pPr lvl="1"/>
            <a:r>
              <a:rPr lang="en-US" dirty="0" smtClean="0"/>
              <a:t>Proposes to clarify requirements for IP CTS marketing</a:t>
            </a:r>
          </a:p>
          <a:p>
            <a:pPr marL="0" indent="0">
              <a:buNone/>
            </a:pPr>
            <a:r>
              <a:rPr lang="en-US" b="1" dirty="0" smtClean="0"/>
              <a:t>Notice of Inquiry, 5/17/2018</a:t>
            </a:r>
          </a:p>
          <a:p>
            <a:pPr lvl="1"/>
            <a:r>
              <a:rPr lang="en-US" dirty="0" smtClean="0"/>
              <a:t>Seeks comment on IP CTS performance goals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00" y="1924050"/>
            <a:ext cx="8275546" cy="43342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State Role in Administration of IP CTS</a:t>
            </a:r>
          </a:p>
          <a:p>
            <a:pPr lvl="1"/>
            <a:r>
              <a:rPr lang="en-US" sz="3000" dirty="0" smtClean="0"/>
              <a:t>Administering intrastate funding</a:t>
            </a:r>
          </a:p>
          <a:p>
            <a:pPr lvl="1"/>
            <a:r>
              <a:rPr lang="en-US" sz="3000" dirty="0" smtClean="0"/>
              <a:t>In-state providers	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Will states be able to certify multiple vendors in one state?</a:t>
            </a:r>
          </a:p>
          <a:p>
            <a:pPr lvl="1"/>
            <a:r>
              <a:rPr lang="en-US" sz="3000" dirty="0"/>
              <a:t>S</a:t>
            </a:r>
            <a:r>
              <a:rPr lang="en-US" sz="3000" dirty="0" smtClean="0"/>
              <a:t>tate assessments for users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Will a standard assessment be developed?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What is the definition of user “needs”?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How will they handle the limited number of equipment distribution centers that could provide assessments, given the growth in the market?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What would an appeals process look like?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556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Do You Use IP CTS?</a:t>
            </a:r>
          </a:p>
          <a:p>
            <a:r>
              <a:rPr lang="en-US" dirty="0" smtClean="0"/>
              <a:t>Did you sign up recently?</a:t>
            </a:r>
          </a:p>
          <a:p>
            <a:pPr lvl="1"/>
            <a:r>
              <a:rPr lang="en-US" dirty="0" smtClean="0"/>
              <a:t>Who provided your certification? Your audiologist? </a:t>
            </a:r>
            <a:endParaRPr lang="en-US" dirty="0"/>
          </a:p>
          <a:p>
            <a:pPr lvl="1"/>
            <a:r>
              <a:rPr lang="en-US" dirty="0" smtClean="0"/>
              <a:t>Do you object to sharing the last 4 digits of your SSN?</a:t>
            </a:r>
          </a:p>
          <a:p>
            <a:pPr lvl="1"/>
            <a:r>
              <a:rPr lang="en-US" dirty="0" smtClean="0"/>
              <a:t>Did you get information about telephones from a state program?</a:t>
            </a:r>
          </a:p>
          <a:p>
            <a:r>
              <a:rPr lang="en-US" dirty="0" smtClean="0"/>
              <a:t>How is the quality?</a:t>
            </a:r>
          </a:p>
          <a:p>
            <a:r>
              <a:rPr lang="en-US" dirty="0" smtClean="0"/>
              <a:t>Delay?</a:t>
            </a:r>
          </a:p>
          <a:p>
            <a:r>
              <a:rPr lang="en-US" dirty="0" smtClean="0"/>
              <a:t>What are your concerns, if any?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39" y="2574796"/>
            <a:ext cx="7886700" cy="325598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FDA to issue a notice of rulemaking</a:t>
            </a:r>
            <a:endParaRPr lang="en-US" dirty="0" smtClean="0"/>
          </a:p>
          <a:p>
            <a:pPr lvl="1"/>
            <a:r>
              <a:rPr lang="en-US" sz="2600" dirty="0" smtClean="0"/>
              <a:t>Over the counter as a new classification</a:t>
            </a:r>
          </a:p>
          <a:p>
            <a:pPr lvl="2"/>
            <a:r>
              <a:rPr lang="en-US" sz="2200" dirty="0" smtClean="0"/>
              <a:t>Labeling requirements </a:t>
            </a:r>
          </a:p>
          <a:p>
            <a:pPr lvl="2"/>
            <a:r>
              <a:rPr lang="en-US" sz="2200" dirty="0" smtClean="0"/>
              <a:t>Functional performance requirements </a:t>
            </a:r>
          </a:p>
          <a:p>
            <a:pPr lvl="1"/>
            <a:r>
              <a:rPr lang="en-US" sz="2600" dirty="0" smtClean="0"/>
              <a:t>Federal </a:t>
            </a:r>
            <a:r>
              <a:rPr lang="en-US" sz="2600" dirty="0"/>
              <a:t>w</a:t>
            </a:r>
            <a:r>
              <a:rPr lang="en-US" sz="2600" dirty="0" smtClean="0"/>
              <a:t>aiver questions</a:t>
            </a:r>
          </a:p>
          <a:p>
            <a:pPr lvl="1"/>
            <a:r>
              <a:rPr lang="en-US" sz="2600" dirty="0" smtClean="0"/>
              <a:t>Guidance on PSAPs</a:t>
            </a:r>
          </a:p>
          <a:p>
            <a:r>
              <a:rPr lang="en-US" sz="3000" dirty="0" smtClean="0"/>
              <a:t>Buyer beware: Until the rules are in place, OTC devices are not a recognized category of devices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343" y="1883675"/>
            <a:ext cx="7886700" cy="614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/>
              <a:t>FDA &amp; OTC Hearing Devices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76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Think Globally;</a:t>
            </a:r>
          </a:p>
          <a:p>
            <a:pPr marL="0" indent="0" algn="ctr">
              <a:buNone/>
            </a:pPr>
            <a:r>
              <a:rPr lang="en-US" sz="3600" b="1" dirty="0" smtClean="0"/>
              <a:t>Act Locally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297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03" y="1998459"/>
            <a:ext cx="8726366" cy="383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HLAA in the States</a:t>
            </a:r>
          </a:p>
          <a:p>
            <a:r>
              <a:rPr lang="en-US" dirty="0" smtClean="0"/>
              <a:t>Information and education for and about state legislation </a:t>
            </a:r>
          </a:p>
          <a:p>
            <a:pPr lvl="1"/>
            <a:r>
              <a:rPr lang="en-US" dirty="0" smtClean="0"/>
              <a:t>Model bills</a:t>
            </a:r>
          </a:p>
          <a:p>
            <a:pPr lvl="1"/>
            <a:r>
              <a:rPr lang="en-US" dirty="0" smtClean="0"/>
              <a:t>Talking points</a:t>
            </a:r>
          </a:p>
          <a:p>
            <a:pPr lvl="1"/>
            <a:r>
              <a:rPr lang="en-US" dirty="0" smtClean="0"/>
              <a:t>Links to laws that have been enacted</a:t>
            </a:r>
          </a:p>
          <a:p>
            <a:pPr lvl="1"/>
            <a:r>
              <a:rPr lang="en-US" dirty="0" smtClean="0"/>
              <a:t>Hearing loop and </a:t>
            </a:r>
            <a:r>
              <a:rPr lang="en-US" dirty="0" err="1" smtClean="0"/>
              <a:t>telecoil</a:t>
            </a:r>
            <a:r>
              <a:rPr lang="en-US" dirty="0" smtClean="0"/>
              <a:t> legislation</a:t>
            </a:r>
          </a:p>
          <a:p>
            <a:pPr lvl="1"/>
            <a:r>
              <a:rPr lang="en-US" dirty="0" smtClean="0"/>
              <a:t>Hearing aid insurance coverage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3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mission of HLAA is to open the world of communication to people with hearing loss by providing information, education, support and advocacy.</a:t>
            </a:r>
          </a:p>
          <a:p>
            <a:r>
              <a:rPr lang="en-US" dirty="0" smtClean="0"/>
              <a:t>We advocate for </a:t>
            </a:r>
            <a:r>
              <a:rPr lang="en-US" b="1" dirty="0" smtClean="0"/>
              <a:t>Communication Access </a:t>
            </a:r>
            <a:r>
              <a:rPr lang="en-US" dirty="0" smtClean="0"/>
              <a:t>in the workplace, places of public accommodation, support HLAA Members working on the state and local level, and for telecommunication access.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98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S</a:t>
            </a:r>
            <a:r>
              <a:rPr lang="en-US" sz="3600" b="1" dirty="0" smtClean="0"/>
              <a:t>tate Hearing Loop Laws</a:t>
            </a:r>
          </a:p>
          <a:p>
            <a:pPr lvl="1"/>
            <a:r>
              <a:rPr lang="en-US" sz="2800" dirty="0" smtClean="0"/>
              <a:t>New York City</a:t>
            </a:r>
          </a:p>
          <a:p>
            <a:pPr lvl="1"/>
            <a:r>
              <a:rPr lang="en-US" sz="2800" dirty="0" smtClean="0"/>
              <a:t>Indiana</a:t>
            </a:r>
          </a:p>
          <a:p>
            <a:pPr lvl="1"/>
            <a:r>
              <a:rPr lang="en-US" sz="2800" dirty="0" smtClean="0"/>
              <a:t>Maryland</a:t>
            </a:r>
          </a:p>
          <a:p>
            <a:pPr lvl="1"/>
            <a:r>
              <a:rPr lang="en-US" sz="2800" dirty="0" smtClean="0"/>
              <a:t>Minnesota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90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State </a:t>
            </a:r>
            <a:r>
              <a:rPr lang="en-US" sz="3600" b="1" dirty="0" smtClean="0"/>
              <a:t>Telecoil Laws</a:t>
            </a:r>
          </a:p>
          <a:p>
            <a:pPr lvl="1"/>
            <a:r>
              <a:rPr lang="en-US" sz="2800" dirty="0" smtClean="0"/>
              <a:t>Arizona</a:t>
            </a:r>
          </a:p>
          <a:p>
            <a:pPr lvl="1"/>
            <a:r>
              <a:rPr lang="en-US" sz="2800" dirty="0" smtClean="0"/>
              <a:t>Delaware</a:t>
            </a:r>
            <a:endParaRPr lang="en-US" sz="2800" dirty="0"/>
          </a:p>
          <a:p>
            <a:pPr lvl="1"/>
            <a:r>
              <a:rPr lang="en-US" sz="2800" dirty="0" smtClean="0"/>
              <a:t>Florida</a:t>
            </a:r>
          </a:p>
          <a:p>
            <a:pPr lvl="1"/>
            <a:r>
              <a:rPr lang="en-US" sz="2800" dirty="0" smtClean="0"/>
              <a:t>New Mexico</a:t>
            </a:r>
          </a:p>
          <a:p>
            <a:pPr lvl="1"/>
            <a:r>
              <a:rPr lang="en-US" sz="2800" dirty="0" smtClean="0"/>
              <a:t>New York</a:t>
            </a:r>
          </a:p>
          <a:p>
            <a:pPr lvl="1"/>
            <a:r>
              <a:rPr lang="en-US" sz="2800" dirty="0" smtClean="0"/>
              <a:t>Rhode Island</a:t>
            </a:r>
          </a:p>
          <a:p>
            <a:pPr lvl="1"/>
            <a:r>
              <a:rPr lang="en-US" sz="2800" dirty="0" smtClean="0"/>
              <a:t>Utah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4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4"/>
            <a:ext cx="7886700" cy="4129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 smtClean="0"/>
              <a:t>Few states require hearing aid insurance coverage for adults</a:t>
            </a:r>
          </a:p>
          <a:p>
            <a:r>
              <a:rPr lang="en-US" dirty="0" smtClean="0"/>
              <a:t>Hearing aid insurance coverage – including adults</a:t>
            </a:r>
          </a:p>
          <a:p>
            <a:pPr lvl="1"/>
            <a:r>
              <a:rPr lang="en-US" dirty="0" smtClean="0"/>
              <a:t>Arkansas, </a:t>
            </a:r>
            <a:r>
              <a:rPr lang="en-US" i="1" dirty="0" smtClean="0"/>
              <a:t>Connecticut, </a:t>
            </a:r>
            <a:r>
              <a:rPr lang="en-US" dirty="0" smtClean="0"/>
              <a:t>New Hampshire, Rhode Island</a:t>
            </a:r>
          </a:p>
          <a:p>
            <a:r>
              <a:rPr lang="en-US" dirty="0" smtClean="0"/>
              <a:t>Hearing aid insurance coverage for children</a:t>
            </a:r>
          </a:p>
          <a:p>
            <a:pPr lvl="1"/>
            <a:r>
              <a:rPr lang="en-US" dirty="0" smtClean="0"/>
              <a:t>Colorado, Delaware, </a:t>
            </a:r>
            <a:r>
              <a:rPr lang="en-US" i="1" dirty="0" smtClean="0"/>
              <a:t>Georgia, </a:t>
            </a:r>
            <a:r>
              <a:rPr lang="en-US" i="1" dirty="0"/>
              <a:t>Illinois, </a:t>
            </a:r>
            <a:r>
              <a:rPr lang="en-US" dirty="0" smtClean="0"/>
              <a:t>Kentucky, Louisiana, Maine, Maryland, Massachusetts, Minnesota, Missouri</a:t>
            </a:r>
            <a:r>
              <a:rPr lang="en-US" smtClean="0"/>
              <a:t>, Nebraska, New </a:t>
            </a:r>
            <a:r>
              <a:rPr lang="en-US" dirty="0" smtClean="0"/>
              <a:t>Jersey, New Mexico, North Carolina, Oklahoma, Oregon, Tennessee, </a:t>
            </a:r>
            <a:r>
              <a:rPr lang="en-US" i="1" dirty="0" smtClean="0"/>
              <a:t>Texas</a:t>
            </a:r>
          </a:p>
          <a:p>
            <a:r>
              <a:rPr lang="en-US" sz="2200" dirty="0">
                <a:hlinkClick r:id="rId2"/>
              </a:rPr>
              <a:t>https://www.hearingloss.org/hearing-help/financial-assistance/state-hearing-aid-insurance-laws</a:t>
            </a:r>
            <a:r>
              <a:rPr lang="en-US" sz="2200" dirty="0" smtClean="0">
                <a:hlinkClick r:id="rId2"/>
              </a:rPr>
              <a:t>/</a:t>
            </a:r>
            <a:r>
              <a:rPr lang="en-US" sz="2200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247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Employment</a:t>
            </a:r>
            <a:r>
              <a:rPr lang="en-US" sz="3600" b="1" dirty="0"/>
              <a:t> </a:t>
            </a:r>
            <a:r>
              <a:rPr lang="en-US" sz="3600" b="1" dirty="0" smtClean="0"/>
              <a:t>Advocacy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ederal agencies bar the use of hearing aids during job qualification testing</a:t>
            </a:r>
          </a:p>
          <a:p>
            <a:r>
              <a:rPr lang="en-US" dirty="0" smtClean="0"/>
              <a:t>We provide assistance to applicants or employees who wish to use their hearing aids during hearing testing</a:t>
            </a:r>
          </a:p>
        </p:txBody>
      </p:sp>
    </p:spTree>
    <p:extLst>
      <p:ext uri="{BB962C8B-B14F-4D97-AF65-F5344CB8AC3E}">
        <p14:creationId xmlns:p14="http://schemas.microsoft.com/office/powerpoint/2010/main" val="16591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Help is on the Way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5898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HLAA provides information and advocacy on a case by case basis when needed</a:t>
            </a:r>
          </a:p>
          <a:p>
            <a:r>
              <a:rPr lang="en-US" dirty="0" smtClean="0"/>
              <a:t>Phone inquiries from everything from hearing aid cost to employment discrimination cases</a:t>
            </a:r>
          </a:p>
          <a:p>
            <a:r>
              <a:rPr lang="en-US" dirty="0" smtClean="0"/>
              <a:t>For employment cases, we often turn to our volunteer attorney, David Gayle, Esq.</a:t>
            </a:r>
          </a:p>
          <a:p>
            <a:pPr lvl="1"/>
            <a:r>
              <a:rPr lang="en-US" dirty="0" smtClean="0"/>
              <a:t>We cannot represent individuals in court: we provide guidance and background about hearing loss, and provide help with</a:t>
            </a:r>
            <a:r>
              <a:rPr lang="en-US" dirty="0" smtClean="0">
                <a:solidFill>
                  <a:srgbClr val="FF0000"/>
                </a:solidFill>
              </a:rPr>
              <a:t> …..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79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Job Qualification Testing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the position of the Hearing Loss Association of America that employees </a:t>
            </a:r>
            <a:r>
              <a:rPr lang="en-US" dirty="0" smtClean="0"/>
              <a:t>and applicants </a:t>
            </a:r>
            <a:r>
              <a:rPr lang="en-US" dirty="0"/>
              <a:t>who use hearing aids must be tested with their hearing aids when </a:t>
            </a:r>
            <a:r>
              <a:rPr lang="en-US" dirty="0" smtClean="0"/>
              <a:t>determining their </a:t>
            </a:r>
            <a:r>
              <a:rPr lang="en-US" dirty="0"/>
              <a:t>qualifications for jobs where a level of hearing proficiency is a legitimate criterion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://www.hearingloss.org/about-hlaa/position-papers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47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5751" y="1681163"/>
            <a:ext cx="8705850" cy="823912"/>
          </a:xfrm>
        </p:spPr>
        <p:txBody>
          <a:bodyPr>
            <a:noAutofit/>
          </a:bodyPr>
          <a:lstStyle/>
          <a:p>
            <a:r>
              <a:rPr lang="en-US" sz="2800" dirty="0" smtClean="0"/>
              <a:t>Employment: </a:t>
            </a:r>
            <a:r>
              <a:rPr lang="en-US" sz="2800" b="0" dirty="0" smtClean="0"/>
              <a:t>Federal agencies requiring hearing tests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7343" y="2540700"/>
            <a:ext cx="3868340" cy="3952875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Correctional </a:t>
            </a: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Officers</a:t>
            </a:r>
          </a:p>
          <a:p>
            <a:pPr marL="0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Fire </a:t>
            </a: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Protection 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and Prevention (firefighters)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U.S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. Marshal Series including Court Security Officers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Park 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Police and Secret Service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Security 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Guards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Forestry 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Technicians - Smokejumpers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Canine 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Enforcement Officers (Dept. of the Treasury</a:t>
            </a:r>
            <a:r>
              <a:rPr lang="en-US" sz="32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sz="32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Surface Mining Reclamation Specialists (Dept. of the Interior)</a:t>
            </a:r>
            <a:endParaRPr lang="en-US" sz="32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dirty="0"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391" cy="3314701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Criminal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Investigators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Treasury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Enforcement Agents (Dept. of the Treasury)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Mine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Safety and Health 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Customs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and Border Protection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Border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Patrol Agents 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endParaRPr lang="en-US" sz="3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3400" dirty="0" smtClean="0">
                <a:solidFill>
                  <a:srgbClr val="000000"/>
                </a:solidFill>
                <a:ea typeface="Times New Roman"/>
                <a:cs typeface="Times New Roman"/>
              </a:rPr>
              <a:t>Aircraft </a:t>
            </a:r>
            <a:r>
              <a:rPr lang="en-US" sz="3400" dirty="0">
                <a:solidFill>
                  <a:srgbClr val="000000"/>
                </a:solidFill>
                <a:ea typeface="Times New Roman"/>
                <a:cs typeface="Times New Roman"/>
              </a:rPr>
              <a:t>Operators (Pilots) (FAA medical certification) </a:t>
            </a:r>
            <a:endParaRPr lang="en-US" sz="3400" dirty="0"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Lise Hamlin</a:t>
            </a:r>
          </a:p>
          <a:p>
            <a:pPr marL="0" indent="0" algn="ctr">
              <a:buNone/>
            </a:pPr>
            <a:r>
              <a:rPr lang="en-US" dirty="0"/>
              <a:t>Director of Public Policy</a:t>
            </a:r>
          </a:p>
          <a:p>
            <a:pPr marL="0" indent="0" algn="ctr">
              <a:buNone/>
            </a:pPr>
            <a:r>
              <a:rPr lang="en-US" dirty="0"/>
              <a:t>Hearing Loss Association of America</a:t>
            </a:r>
          </a:p>
          <a:p>
            <a:pPr marL="0" indent="0" algn="ctr">
              <a:buNone/>
            </a:pPr>
            <a:r>
              <a:rPr lang="en-US" dirty="0"/>
              <a:t>7910 </a:t>
            </a:r>
            <a:r>
              <a:rPr lang="en-US" dirty="0" err="1"/>
              <a:t>Woodmont</a:t>
            </a:r>
            <a:r>
              <a:rPr lang="en-US" dirty="0"/>
              <a:t> Avenue, Suite 1200</a:t>
            </a:r>
          </a:p>
          <a:p>
            <a:pPr marL="0" indent="0" algn="ctr">
              <a:buNone/>
            </a:pPr>
            <a:r>
              <a:rPr lang="en-US" dirty="0"/>
              <a:t>Bethesda, MD 20814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hearingloss.org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l</a:t>
            </a:r>
            <a:r>
              <a:rPr lang="en-US" dirty="0" smtClean="0">
                <a:hlinkClick r:id="rId4"/>
              </a:rPr>
              <a:t>hamlin@hearingloss.org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5"/>
            <a:ext cx="7886700" cy="636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Public Policy at HLAA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787449"/>
            <a:ext cx="7886700" cy="2592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Legislation</a:t>
            </a:r>
          </a:p>
          <a:p>
            <a:r>
              <a:rPr lang="en-US" sz="3200" dirty="0" smtClean="0"/>
              <a:t>Regulation</a:t>
            </a:r>
          </a:p>
          <a:p>
            <a:r>
              <a:rPr lang="en-US" sz="3200" dirty="0" smtClean="0"/>
              <a:t>Think Globally; Act Locally</a:t>
            </a:r>
          </a:p>
          <a:p>
            <a:r>
              <a:rPr lang="en-US" sz="3200" dirty="0" smtClean="0"/>
              <a:t>Our </a:t>
            </a:r>
            <a:r>
              <a:rPr lang="en-US" sz="3200" dirty="0"/>
              <a:t>O</a:t>
            </a:r>
            <a:r>
              <a:rPr lang="en-US" sz="3200" dirty="0" smtClean="0"/>
              <a:t>ther Advocacy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50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Legislation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MCj01495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57" y="2650915"/>
            <a:ext cx="4307591" cy="305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8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Medicare coverage of hearing aids</a:t>
            </a:r>
          </a:p>
          <a:p>
            <a:r>
              <a:rPr lang="en-US" dirty="0" smtClean="0"/>
              <a:t>HR 1393: “Medicare Dental, Vision and Hearing Benefit Act of 2019,” Rep</a:t>
            </a:r>
            <a:r>
              <a:rPr lang="en-US" dirty="0"/>
              <a:t>. </a:t>
            </a:r>
            <a:r>
              <a:rPr lang="en-US" dirty="0" smtClean="0"/>
              <a:t>Lloyd Doggett (TX)</a:t>
            </a:r>
          </a:p>
          <a:p>
            <a:r>
              <a:rPr lang="en-US" dirty="0" smtClean="0"/>
              <a:t>HR 1518: “Medicare Hearing Aid Coverage Act of 2019,” Rep. Debbie Dingell (MI)</a:t>
            </a:r>
          </a:p>
          <a:p>
            <a:r>
              <a:rPr lang="en-US" dirty="0" smtClean="0"/>
              <a:t>HR576: “Seniors </a:t>
            </a:r>
            <a:r>
              <a:rPr lang="en-US" dirty="0"/>
              <a:t>Have Eyes, Ears, and Teeth </a:t>
            </a:r>
            <a:r>
              <a:rPr lang="en-US" dirty="0" smtClean="0"/>
              <a:t>Act,” Rep</a:t>
            </a:r>
            <a:r>
              <a:rPr lang="en-US" dirty="0"/>
              <a:t>. </a:t>
            </a:r>
            <a:r>
              <a:rPr lang="en-US" smtClean="0"/>
              <a:t>Lucille Roybal-Allard</a:t>
            </a:r>
            <a:r>
              <a:rPr lang="en-US"/>
              <a:t> </a:t>
            </a:r>
            <a:r>
              <a:rPr lang="en-US" smtClean="0"/>
              <a:t>(CA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786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63" y="2482704"/>
            <a:ext cx="8591107" cy="34608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This bipartisan/bicameral </a:t>
            </a:r>
            <a:r>
              <a:rPr lang="en-US" sz="2400" dirty="0"/>
              <a:t>legislation </a:t>
            </a:r>
            <a:r>
              <a:rPr lang="en-US" sz="2400" dirty="0" smtClean="0"/>
              <a:t>makes </a:t>
            </a:r>
            <a:r>
              <a:rPr lang="en-US" sz="2400" dirty="0"/>
              <a:t>certain types of hearing aids available over-the-counter (OTC)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emoves some </a:t>
            </a:r>
            <a:r>
              <a:rPr lang="en-US" dirty="0"/>
              <a:t>requirements that currently create barriers </a:t>
            </a:r>
            <a:r>
              <a:rPr lang="en-US" dirty="0" smtClean="0"/>
              <a:t>to purchase for </a:t>
            </a:r>
            <a:r>
              <a:rPr lang="en-US" dirty="0"/>
              <a:t>consumers who could benefit from hearing </a:t>
            </a:r>
            <a:r>
              <a:rPr lang="en-US" dirty="0" smtClean="0"/>
              <a:t>aids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</a:t>
            </a:r>
            <a:r>
              <a:rPr lang="en-US" dirty="0" smtClean="0"/>
              <a:t>argets adults with mild to moderate hearing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P</a:t>
            </a:r>
            <a:r>
              <a:rPr lang="en-US" b="1" dirty="0" smtClean="0"/>
              <a:t>rovides FDA with 3 years to draft rules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Signed into law August 18, 2017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5812" y="1881963"/>
            <a:ext cx="8878188" cy="547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/>
              <a:t>Over-the-Counter Hearing Aid Act of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95" y="1926212"/>
            <a:ext cx="7886700" cy="383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Regulation</a:t>
            </a:r>
            <a:endParaRPr lang="en-US" sz="3600" b="1" dirty="0"/>
          </a:p>
        </p:txBody>
      </p:sp>
      <p:pic>
        <p:nvPicPr>
          <p:cNvPr id="1027" name="Picture 3" descr="C:\Users\lhamlin\AppData\Local\Microsoft\Windows\Temporary Internet Files\Content.IE5\09R09QIZ\statutesandrule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24" y="2293722"/>
            <a:ext cx="3269411" cy="32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3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83" y="3127691"/>
            <a:ext cx="7886700" cy="222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FCC</a:t>
            </a:r>
            <a:r>
              <a:rPr lang="en-US" dirty="0" smtClean="0"/>
              <a:t>:  </a:t>
            </a:r>
            <a:r>
              <a:rPr lang="en-US" dirty="0" err="1" smtClean="0"/>
              <a:t>HAC</a:t>
            </a:r>
            <a:r>
              <a:rPr lang="en-US" dirty="0" smtClean="0"/>
              <a:t> Task Force, IP CTS </a:t>
            </a:r>
            <a:r>
              <a:rPr lang="en-US" dirty="0" err="1" smtClean="0"/>
              <a:t>NPRM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FDA</a:t>
            </a:r>
            <a:r>
              <a:rPr lang="en-US" dirty="0" smtClean="0"/>
              <a:t>: OTC hearing devices regulations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8977" y="1936844"/>
            <a:ext cx="8537944" cy="987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b="1" dirty="0" smtClean="0"/>
              <a:t>Working with Regulators </a:t>
            </a:r>
          </a:p>
        </p:txBody>
      </p:sp>
    </p:spTree>
    <p:extLst>
      <p:ext uri="{BB962C8B-B14F-4D97-AF65-F5344CB8AC3E}">
        <p14:creationId xmlns:p14="http://schemas.microsoft.com/office/powerpoint/2010/main" val="16826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04" y="1915577"/>
            <a:ext cx="7886700" cy="668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Hearing Aid Compatible Cell Phones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3464" y="2491988"/>
            <a:ext cx="8571244" cy="36337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FCC adopted a Report &amp; Order in August 2016</a:t>
            </a:r>
          </a:p>
          <a:p>
            <a:pPr lvl="1"/>
            <a:r>
              <a:rPr lang="en-US" sz="2800" dirty="0" smtClean="0"/>
              <a:t>Implementing a consensus proposal between industry and consumers ensuring greater access to innovative mobile devices</a:t>
            </a:r>
          </a:p>
          <a:p>
            <a:pPr lvl="1"/>
            <a:r>
              <a:rPr lang="en-US" sz="2800" dirty="0" smtClean="0"/>
              <a:t>Increase the number of HAC handsets available:</a:t>
            </a:r>
          </a:p>
          <a:p>
            <a:pPr marL="909638" lvl="2"/>
            <a:r>
              <a:rPr lang="en-US" sz="2400" dirty="0" smtClean="0"/>
              <a:t>Beginning October 3, 2018 (2 years), 66% must be HAC </a:t>
            </a:r>
          </a:p>
          <a:p>
            <a:pPr marL="909638" lvl="2"/>
            <a:r>
              <a:rPr lang="en-US" sz="2400" dirty="0" smtClean="0"/>
              <a:t>Beginning October 4, 2021 (5 years), 85% must be HAC</a:t>
            </a:r>
          </a:p>
          <a:p>
            <a:pPr marL="909638" lvl="2"/>
            <a:r>
              <a:rPr lang="en-US" sz="2400" dirty="0" smtClean="0"/>
              <a:t>Renewed commitment to pursuing 100% </a:t>
            </a:r>
            <a:r>
              <a:rPr lang="en-US" sz="2400" dirty="0" err="1" smtClean="0"/>
              <a:t>HAC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by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1154</Words>
  <Application>Microsoft Office PowerPoint</Application>
  <PresentationFormat>On-screen Show (4:3)</PresentationFormat>
  <Paragraphs>202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All About Advocacy at HLAA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Internet Protocol Captioned Telephone Service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CMIAV</dc:creator>
  <cp:lastModifiedBy>Lise Hamlin</cp:lastModifiedBy>
  <cp:revision>21</cp:revision>
  <dcterms:created xsi:type="dcterms:W3CDTF">2017-03-02T17:05:59Z</dcterms:created>
  <dcterms:modified xsi:type="dcterms:W3CDTF">2019-06-12T18:22:59Z</dcterms:modified>
</cp:coreProperties>
</file>