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9" r:id="rId3"/>
    <p:sldId id="277" r:id="rId4"/>
    <p:sldId id="260" r:id="rId5"/>
    <p:sldId id="261" r:id="rId6"/>
    <p:sldId id="265" r:id="rId7"/>
    <p:sldId id="262" r:id="rId8"/>
    <p:sldId id="263" r:id="rId9"/>
    <p:sldId id="267" r:id="rId10"/>
    <p:sldId id="269" r:id="rId11"/>
    <p:sldId id="282" r:id="rId12"/>
    <p:sldId id="268" r:id="rId13"/>
    <p:sldId id="280" r:id="rId14"/>
    <p:sldId id="276" r:id="rId15"/>
    <p:sldId id="266" r:id="rId16"/>
    <p:sldId id="279" r:id="rId17"/>
    <p:sldId id="288" r:id="rId18"/>
    <p:sldId id="287" r:id="rId19"/>
    <p:sldId id="264" r:id="rId20"/>
    <p:sldId id="278" r:id="rId21"/>
    <p:sldId id="273" r:id="rId22"/>
    <p:sldId id="283" r:id="rId23"/>
    <p:sldId id="274" r:id="rId24"/>
    <p:sldId id="270" r:id="rId25"/>
    <p:sldId id="27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4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4088"/>
    <a:srgbClr val="F9D9C8"/>
    <a:srgbClr val="E45C30"/>
    <a:srgbClr val="6B9340"/>
    <a:srgbClr val="462E75"/>
    <a:srgbClr val="F1D282"/>
    <a:srgbClr val="E2CD66"/>
    <a:srgbClr val="FF6736"/>
    <a:srgbClr val="2C75C5"/>
    <a:srgbClr val="0059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94706"/>
  </p:normalViewPr>
  <p:slideViewPr>
    <p:cSldViewPr snapToGrid="0">
      <p:cViewPr>
        <p:scale>
          <a:sx n="198" d="100"/>
          <a:sy n="198" d="100"/>
        </p:scale>
        <p:origin x="2160" y="2634"/>
      </p:cViewPr>
      <p:guideLst>
        <p:guide orient="horz" pos="2160"/>
        <p:guide pos="4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41D8E84-6A04-4F44-B999-84E1AFB59E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7353F3D-A937-4C4A-A8FD-C679189E42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78684-654E-664B-A8A1-87EF5A12548F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8A485EC-0E3D-A946-A2BD-52B742E3B2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40BD9D9-76F0-CA44-ABD6-AD5F868EB9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7AC8E-041A-4F4C-BCED-147821DDB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1099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6A422-D6CE-6649-B93D-B95C2CEA97BF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A7F4F-BF3A-1B4E-B914-8D26EE250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3735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Would you like to participate in your community, the programs and services of city government, the democratic process,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A7F4F-BF3A-1B4E-B914-8D26EE2503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37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A7F4F-BF3A-1B4E-B914-8D26EE2503B6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FFCF4B-7762-BC4E-93DD-C2C214B3E51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04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Understand the availably of communication access in your community and the people who make decision or influence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A7F4F-BF3A-1B4E-B914-8D26EE2503B6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D66276-80DF-8240-A990-46317848F60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6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4518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4211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150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4D1887-DD3A-7047-A7F1-B143638D22AF}" type="datetime1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1775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28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F99856B-B392-DC41-B7A5-17EE0DE02459}" type="datetime1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7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F462697-47E6-FD4D-8C6F-AAE2467B46CF}" type="datetime1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7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2A12250-8E1B-514D-93CC-A4FD553AFCA4}" type="datetime1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6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0704B79-5AF5-0341-AABC-6A981FD1D3F6}" type="datetime1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90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9DBA1E2-FD23-8F4E-BB9F-108F0DCB72ED}" type="datetime1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58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970E79-43B1-0249-A933-7F3BC26B26AE}" type="datetime1">
              <a:rPr lang="en-US" smtClean="0"/>
              <a:t>5/6/2019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2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3136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B3B287-AFA1-3144-ADDF-63F0006E55C3}" type="datetime1">
              <a:rPr lang="en-US" smtClean="0"/>
              <a:t>5/6/2019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61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A4336B0-8296-C742-8E71-F0E30882E355}" type="datetime1">
              <a:rPr lang="en-US" smtClean="0"/>
              <a:t>5/6/2019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BEB9B70-F311-294A-8F62-745F259C5767}" type="datetime1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7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1A9ECE-084E-704E-AA7C-42317F5F873B}" type="datetime1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9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021905"/>
            <a:ext cx="7886700" cy="3834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9144000" cy="1825625"/>
          </a:xfrm>
          <a:prstGeom prst="rect">
            <a:avLst/>
          </a:prstGeom>
          <a:solidFill>
            <a:srgbClr val="462E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24" y="6023175"/>
            <a:ext cx="2101360" cy="65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8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45C3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45C3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87617" y="5696135"/>
            <a:ext cx="2763501" cy="856209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Cheri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Perazzoli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Ann Thomas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2B60DF-2F68-364B-A743-4B5B99798C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504" y="2181803"/>
            <a:ext cx="1388991" cy="14790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00C838-3F2D-7D4C-8E0C-DCEEEBB77B99}"/>
              </a:ext>
            </a:extLst>
          </p:cNvPr>
          <p:cNvSpPr txBox="1"/>
          <p:nvPr/>
        </p:nvSpPr>
        <p:spPr>
          <a:xfrm>
            <a:off x="1687617" y="3790078"/>
            <a:ext cx="673768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Advocating for Hearing Loops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Creating a GITHL Program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0908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B8623D-1BCE-DB45-801F-1AB074C5F89D}"/>
              </a:ext>
            </a:extLst>
          </p:cNvPr>
          <p:cNvSpPr txBox="1"/>
          <p:nvPr/>
        </p:nvSpPr>
        <p:spPr>
          <a:xfrm>
            <a:off x="723900" y="2256473"/>
            <a:ext cx="69494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4000" b="1" dirty="0">
                <a:solidFill>
                  <a:srgbClr val="462E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Tools</a:t>
            </a:r>
          </a:p>
          <a:p>
            <a:pPr marL="458788" indent="-458788">
              <a:spcAft>
                <a:spcPts val="1200"/>
              </a:spcAft>
              <a:buClr>
                <a:srgbClr val="E45C3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business cards</a:t>
            </a:r>
          </a:p>
          <a:p>
            <a:pPr marL="458788" indent="-458788">
              <a:spcAft>
                <a:spcPts val="1200"/>
              </a:spcAft>
              <a:buClr>
                <a:srgbClr val="E45C3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letterhead</a:t>
            </a:r>
          </a:p>
          <a:p>
            <a:pPr marL="458788" indent="-458788">
              <a:spcAft>
                <a:spcPts val="1200"/>
              </a:spcAft>
              <a:buClr>
                <a:srgbClr val="E45C3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website, social media</a:t>
            </a:r>
          </a:p>
          <a:p>
            <a:pPr marL="458788" indent="-458788">
              <a:buClr>
                <a:srgbClr val="E45C3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computer technology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9619C4A-42CF-B047-8148-B647371C1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1"/>
            <a:ext cx="438609" cy="365125"/>
          </a:xfrm>
        </p:spPr>
        <p:txBody>
          <a:bodyPr/>
          <a:lstStyle/>
          <a:p>
            <a:fld id="{9F61640F-FB35-4741-A20B-390FF9E84B32}" type="slidenum">
              <a:rPr lang="en-US" smtClean="0">
                <a:solidFill>
                  <a:srgbClr val="462E75"/>
                </a:solidFill>
              </a:rPr>
              <a:pPr/>
              <a:t>10</a:t>
            </a:fld>
            <a:endParaRPr lang="en-US" dirty="0">
              <a:solidFill>
                <a:srgbClr val="462E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112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083E234-E9A3-CD43-BB57-8239F7E6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34317"/>
            <a:ext cx="484742" cy="365125"/>
          </a:xfrm>
        </p:spPr>
        <p:txBody>
          <a:bodyPr/>
          <a:lstStyle/>
          <a:p>
            <a:fld id="{9F61640F-FB35-4741-A20B-390FF9E84B32}" type="slidenum">
              <a:rPr lang="en-US" smtClean="0">
                <a:solidFill>
                  <a:srgbClr val="564088"/>
                </a:solidFill>
              </a:rPr>
              <a:pPr/>
              <a:t>11</a:t>
            </a:fld>
            <a:endParaRPr lang="en-US" dirty="0">
              <a:solidFill>
                <a:srgbClr val="564088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E3960D5-AD88-1C49-B9A6-9A0A4CBDC397}"/>
              </a:ext>
            </a:extLst>
          </p:cNvPr>
          <p:cNvSpPr txBox="1"/>
          <p:nvPr/>
        </p:nvSpPr>
        <p:spPr>
          <a:xfrm>
            <a:off x="723900" y="2528910"/>
            <a:ext cx="84201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4000" b="1" dirty="0">
                <a:solidFill>
                  <a:srgbClr val="564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the GITHL logo</a:t>
            </a:r>
          </a:p>
          <a:p>
            <a:pPr marL="514350" indent="-457200">
              <a:spcAft>
                <a:spcPts val="1200"/>
              </a:spcAft>
              <a:buClr>
                <a:srgbClr val="E45C30"/>
              </a:buClr>
              <a:buFont typeface="Arial" panose="020B0604020202020204" pitchFamily="34" charset="0"/>
              <a:buChar char="•"/>
            </a:pPr>
            <a:r>
              <a:rPr lang="en-US" sz="3600" spc="-200" dirty="0">
                <a:latin typeface="Arial" panose="020B0604020202020204" pitchFamily="34" charset="0"/>
                <a:cs typeface="Arial" panose="020B0604020202020204" pitchFamily="34" charset="0"/>
              </a:rPr>
              <a:t>on promotional materials</a:t>
            </a:r>
            <a:r>
              <a:rPr lang="en-US" sz="4000" spc="-200" dirty="0">
                <a:solidFill>
                  <a:srgbClr val="564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457200">
              <a:spcAft>
                <a:spcPts val="1200"/>
              </a:spcAft>
              <a:buClr>
                <a:srgbClr val="E45C3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on your website</a:t>
            </a:r>
          </a:p>
          <a:p>
            <a:pPr marL="514350" indent="-457200">
              <a:buClr>
                <a:srgbClr val="E45C3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on social media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47A1C84-E836-EB4C-9846-CB4D9F555D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984" y="3250880"/>
            <a:ext cx="2183496" cy="232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3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F40B823-7DD4-0241-8C0C-E014700D0168}"/>
              </a:ext>
            </a:extLst>
          </p:cNvPr>
          <p:cNvSpPr txBox="1"/>
          <p:nvPr/>
        </p:nvSpPr>
        <p:spPr>
          <a:xfrm>
            <a:off x="723900" y="2660550"/>
            <a:ext cx="676039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8788" indent="-458788">
              <a:spcAft>
                <a:spcPts val="2400"/>
              </a:spcAft>
            </a:pPr>
            <a:r>
              <a:rPr lang="en-US" sz="4000" b="1" dirty="0">
                <a:solidFill>
                  <a:srgbClr val="462E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for Advocates</a:t>
            </a:r>
          </a:p>
          <a:p>
            <a:pPr marL="458788" indent="-458788">
              <a:spcAft>
                <a:spcPts val="1200"/>
              </a:spcAft>
              <a:buClr>
                <a:srgbClr val="E45C3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ADA &amp; State Civil Right Laws</a:t>
            </a:r>
          </a:p>
          <a:p>
            <a:pPr marL="458788" indent="-458788">
              <a:buClr>
                <a:srgbClr val="E45C30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GITHL Toolkits</a:t>
            </a: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9591CD-9314-B74C-97F7-EA76A9FD6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1"/>
            <a:ext cx="416575" cy="365125"/>
          </a:xfrm>
        </p:spPr>
        <p:txBody>
          <a:bodyPr/>
          <a:lstStyle/>
          <a:p>
            <a:fld id="{9F61640F-FB35-4741-A20B-390FF9E84B32}" type="slidenum">
              <a:rPr lang="en-US" smtClean="0">
                <a:solidFill>
                  <a:srgbClr val="462E75"/>
                </a:solidFill>
              </a:rPr>
              <a:pPr/>
              <a:t>12</a:t>
            </a:fld>
            <a:endParaRPr lang="en-US" dirty="0">
              <a:solidFill>
                <a:srgbClr val="462E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299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D7200A2-19D4-7647-A4B8-006BF74EEB35}"/>
              </a:ext>
            </a:extLst>
          </p:cNvPr>
          <p:cNvSpPr/>
          <p:nvPr/>
        </p:nvSpPr>
        <p:spPr>
          <a:xfrm>
            <a:off x="723900" y="2137270"/>
            <a:ext cx="7680960" cy="3657600"/>
          </a:xfrm>
          <a:prstGeom prst="rect">
            <a:avLst/>
          </a:prstGeom>
          <a:solidFill>
            <a:srgbClr val="F9D9C8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C1BEDFA-A57D-194A-B4F1-1722A0C96112}"/>
              </a:ext>
            </a:extLst>
          </p:cNvPr>
          <p:cNvSpPr txBox="1"/>
          <p:nvPr/>
        </p:nvSpPr>
        <p:spPr>
          <a:xfrm>
            <a:off x="731520" y="2547925"/>
            <a:ext cx="7680960" cy="268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3800" b="1" dirty="0">
                <a:solidFill>
                  <a:srgbClr val="462E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in the Hearing Loop Toolkit</a:t>
            </a:r>
          </a:p>
          <a:p>
            <a:pPr marL="173736">
              <a:lnSpc>
                <a:spcPts val="4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462E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information, checklists, posters, and a PowerPoint presentation to support your </a:t>
            </a:r>
          </a:p>
          <a:p>
            <a:pPr marL="173736">
              <a:lnSpc>
                <a:spcPts val="4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462E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EFFORTS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F004CD41-E105-9749-832D-077714CEF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1"/>
            <a:ext cx="427592" cy="365125"/>
          </a:xfrm>
        </p:spPr>
        <p:txBody>
          <a:bodyPr/>
          <a:lstStyle/>
          <a:p>
            <a:fld id="{9F61640F-FB35-4741-A20B-390FF9E84B32}" type="slidenum">
              <a:rPr lang="en-US" smtClean="0">
                <a:solidFill>
                  <a:srgbClr val="462E75"/>
                </a:solidFill>
              </a:rPr>
              <a:pPr/>
              <a:t>13</a:t>
            </a:fld>
            <a:endParaRPr lang="en-US" dirty="0">
              <a:solidFill>
                <a:srgbClr val="462E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862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944F5B8-3011-B649-9955-20ED71E8F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837" y="1932002"/>
            <a:ext cx="3806453" cy="492599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13F1A21-D4C9-DC43-84B9-8A5D54ADF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1"/>
            <a:ext cx="416575" cy="365125"/>
          </a:xfrm>
        </p:spPr>
        <p:txBody>
          <a:bodyPr/>
          <a:lstStyle/>
          <a:p>
            <a:fld id="{9F61640F-FB35-4741-A20B-390FF9E84B32}" type="slidenum">
              <a:rPr lang="en-US" smtClean="0">
                <a:solidFill>
                  <a:srgbClr val="462E75"/>
                </a:solidFill>
              </a:rPr>
              <a:pPr/>
              <a:t>14</a:t>
            </a:fld>
            <a:endParaRPr lang="en-US" dirty="0">
              <a:solidFill>
                <a:srgbClr val="462E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772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675948-68D7-F04A-9B44-2BEC0527326F}"/>
              </a:ext>
            </a:extLst>
          </p:cNvPr>
          <p:cNvSpPr txBox="1"/>
          <p:nvPr/>
        </p:nvSpPr>
        <p:spPr>
          <a:xfrm>
            <a:off x="723900" y="2426076"/>
            <a:ext cx="737684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8788" indent="-458788"/>
            <a:r>
              <a:rPr lang="en-US" sz="4000" b="1" dirty="0">
                <a:solidFill>
                  <a:srgbClr val="462E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Prepared</a:t>
            </a:r>
          </a:p>
          <a:p>
            <a:pPr marL="458788" indent="-458788">
              <a:spcBef>
                <a:spcPts val="2400"/>
              </a:spcBef>
              <a:spcAft>
                <a:spcPts val="1200"/>
              </a:spcAft>
              <a:buClr>
                <a:srgbClr val="E45C3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HLAA Documents</a:t>
            </a:r>
          </a:p>
          <a:p>
            <a:pPr marL="458788" indent="-458788">
              <a:spcAft>
                <a:spcPts val="1200"/>
              </a:spcAft>
              <a:buClr>
                <a:srgbClr val="E45C3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GITHL Toolkit</a:t>
            </a:r>
          </a:p>
          <a:p>
            <a:pPr marL="458788" indent="-458788">
              <a:buClr>
                <a:srgbClr val="E45C3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GITHL Basic PowerPoint</a:t>
            </a: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7B65C9B-D5F1-B94B-BD94-81A3EB03B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1"/>
            <a:ext cx="416575" cy="365125"/>
          </a:xfrm>
        </p:spPr>
        <p:txBody>
          <a:bodyPr/>
          <a:lstStyle/>
          <a:p>
            <a:fld id="{9F61640F-FB35-4741-A20B-390FF9E84B32}" type="slidenum">
              <a:rPr lang="en-US" smtClean="0">
                <a:solidFill>
                  <a:srgbClr val="462E75"/>
                </a:solidFill>
              </a:rPr>
              <a:pPr/>
              <a:t>15</a:t>
            </a:fld>
            <a:endParaRPr lang="en-US" dirty="0">
              <a:solidFill>
                <a:srgbClr val="462E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30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309246E-9B06-754C-98FD-6748045E2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290" y="2256992"/>
            <a:ext cx="5497420" cy="366674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7594F8-CA0D-1445-9253-8CFE403B3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1"/>
            <a:ext cx="416575" cy="365125"/>
          </a:xfrm>
        </p:spPr>
        <p:txBody>
          <a:bodyPr/>
          <a:lstStyle/>
          <a:p>
            <a:fld id="{9F61640F-FB35-4741-A20B-390FF9E84B32}" type="slidenum">
              <a:rPr lang="en-US" smtClean="0">
                <a:solidFill>
                  <a:srgbClr val="462E75"/>
                </a:solidFill>
              </a:rPr>
              <a:pPr/>
              <a:t>16</a:t>
            </a:fld>
            <a:endParaRPr lang="en-US" dirty="0">
              <a:solidFill>
                <a:srgbClr val="462E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767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DF6165F-00B5-FE4C-9C42-8C2D2C574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46503"/>
            <a:ext cx="425003" cy="365125"/>
          </a:xfrm>
        </p:spPr>
        <p:txBody>
          <a:bodyPr/>
          <a:lstStyle/>
          <a:p>
            <a:fld id="{9F61640F-FB35-4741-A20B-390FF9E84B32}" type="slidenum">
              <a:rPr lang="en-US" smtClean="0">
                <a:solidFill>
                  <a:srgbClr val="564088"/>
                </a:solidFill>
              </a:rPr>
              <a:pPr/>
              <a:t>17</a:t>
            </a:fld>
            <a:endParaRPr lang="en-US" dirty="0">
              <a:solidFill>
                <a:srgbClr val="564088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E4318A-575B-0946-AA1B-6B15476DFEEE}"/>
              </a:ext>
            </a:extLst>
          </p:cNvPr>
          <p:cNvSpPr txBox="1"/>
          <p:nvPr/>
        </p:nvSpPr>
        <p:spPr>
          <a:xfrm>
            <a:off x="579120" y="3657600"/>
            <a:ext cx="7985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Find out what is currently available</a:t>
            </a:r>
          </a:p>
        </p:txBody>
      </p:sp>
    </p:spTree>
    <p:extLst>
      <p:ext uri="{BB962C8B-B14F-4D97-AF65-F5344CB8AC3E}">
        <p14:creationId xmlns:p14="http://schemas.microsoft.com/office/powerpoint/2010/main" val="3139591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734B43DB-41BA-2B44-838D-B0DEE7322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1"/>
            <a:ext cx="437882" cy="365125"/>
          </a:xfrm>
        </p:spPr>
        <p:txBody>
          <a:bodyPr/>
          <a:lstStyle/>
          <a:p>
            <a:fld id="{9F61640F-FB35-4741-A20B-390FF9E84B32}" type="slidenum">
              <a:rPr lang="en-US" smtClean="0">
                <a:solidFill>
                  <a:srgbClr val="564088"/>
                </a:solidFill>
              </a:rPr>
              <a:pPr/>
              <a:t>18</a:t>
            </a:fld>
            <a:endParaRPr lang="en-US" dirty="0">
              <a:solidFill>
                <a:srgbClr val="564088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5921B5B-27AB-1B40-90C0-D625DF63231E}"/>
              </a:ext>
            </a:extLst>
          </p:cNvPr>
          <p:cNvSpPr/>
          <p:nvPr/>
        </p:nvSpPr>
        <p:spPr>
          <a:xfrm>
            <a:off x="723900" y="2356267"/>
            <a:ext cx="81864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b="1" dirty="0">
                <a:solidFill>
                  <a:srgbClr val="564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ADA Coordinators</a:t>
            </a:r>
          </a:p>
          <a:p>
            <a:pPr marL="458788" indent="-458788">
              <a:spcBef>
                <a:spcPts val="2400"/>
              </a:spcBef>
              <a:spcAft>
                <a:spcPts val="1200"/>
              </a:spcAft>
              <a:buClr>
                <a:srgbClr val="E45C3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about accessibility </a:t>
            </a:r>
          </a:p>
          <a:p>
            <a:pPr marL="458788" indent="-458788">
              <a:spcAft>
                <a:spcPts val="1200"/>
              </a:spcAft>
              <a:buClr>
                <a:srgbClr val="E45C3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communication access</a:t>
            </a:r>
          </a:p>
          <a:p>
            <a:pPr marL="458788" indent="-458788">
              <a:spcAft>
                <a:spcPts val="1200"/>
              </a:spcAft>
              <a:buClr>
                <a:srgbClr val="E45C3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hearing loops</a:t>
            </a:r>
          </a:p>
        </p:txBody>
      </p:sp>
    </p:spTree>
    <p:extLst>
      <p:ext uri="{BB962C8B-B14F-4D97-AF65-F5344CB8AC3E}">
        <p14:creationId xmlns:p14="http://schemas.microsoft.com/office/powerpoint/2010/main" val="2994502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981E95A-70C1-1E42-81FD-61926A5CC73C}"/>
              </a:ext>
            </a:extLst>
          </p:cNvPr>
          <p:cNvSpPr txBox="1"/>
          <p:nvPr/>
        </p:nvSpPr>
        <p:spPr>
          <a:xfrm>
            <a:off x="723900" y="5781344"/>
            <a:ext cx="772603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4800" b="1" dirty="0">
                <a:solidFill>
                  <a:srgbClr val="462E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Partnerships</a:t>
            </a:r>
            <a:endParaRPr lang="en-US" sz="4800" dirty="0">
              <a:solidFill>
                <a:srgbClr val="462E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7FBF435-73BE-5549-816B-E007AA866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987" y="2393788"/>
            <a:ext cx="5752025" cy="323675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F11F5C3-1629-3344-92CB-4442E5031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1"/>
            <a:ext cx="416575" cy="365125"/>
          </a:xfrm>
        </p:spPr>
        <p:txBody>
          <a:bodyPr/>
          <a:lstStyle/>
          <a:p>
            <a:fld id="{9F61640F-FB35-4741-A20B-390FF9E84B32}" type="slidenum">
              <a:rPr lang="en-US" smtClean="0">
                <a:solidFill>
                  <a:srgbClr val="462E75"/>
                </a:solidFill>
              </a:rPr>
              <a:pPr/>
              <a:t>19</a:t>
            </a:fld>
            <a:endParaRPr lang="en-US" dirty="0">
              <a:solidFill>
                <a:srgbClr val="462E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033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1CA2374-8C8E-0441-B344-162510D4B341}"/>
              </a:ext>
            </a:extLst>
          </p:cNvPr>
          <p:cNvSpPr txBox="1"/>
          <p:nvPr/>
        </p:nvSpPr>
        <p:spPr>
          <a:xfrm>
            <a:off x="264405" y="2327314"/>
            <a:ext cx="8615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45C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Dreaming of having a GITHL Program?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61EFA7C-2534-B342-887A-FD317B35B6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2973645"/>
            <a:ext cx="3009900" cy="33909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9A3D2F8-C0A9-C744-96D8-1CE9EFAF3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53388" cy="365125"/>
          </a:xfrm>
        </p:spPr>
        <p:txBody>
          <a:bodyPr/>
          <a:lstStyle/>
          <a:p>
            <a:fld id="{9F61640F-FB35-4741-A20B-390FF9E84B32}" type="slidenum">
              <a:rPr lang="en-US" smtClean="0">
                <a:solidFill>
                  <a:srgbClr val="564088"/>
                </a:solidFill>
              </a:rPr>
              <a:pPr/>
              <a:t>2</a:t>
            </a:fld>
            <a:endParaRPr lang="en-US" dirty="0">
              <a:solidFill>
                <a:srgbClr val="5640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050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02925CC-22A4-1B48-B226-097D56AF6F47}"/>
              </a:ext>
            </a:extLst>
          </p:cNvPr>
          <p:cNvSpPr/>
          <p:nvPr/>
        </p:nvSpPr>
        <p:spPr>
          <a:xfrm>
            <a:off x="742032" y="2646816"/>
            <a:ext cx="7659936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4000" b="1" spc="-100" dirty="0">
                <a:solidFill>
                  <a:srgbClr val="462E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</a:p>
          <a:p>
            <a:pPr marL="571500" indent="-571500">
              <a:spcAft>
                <a:spcPts val="1200"/>
              </a:spcAft>
              <a:buClr>
                <a:srgbClr val="E45C30"/>
              </a:buClr>
              <a:buFont typeface="Arial" panose="020B0604020202020204" pitchFamily="34" charset="0"/>
              <a:buChar char="•"/>
            </a:pP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key messengers </a:t>
            </a:r>
          </a:p>
          <a:p>
            <a:pPr marL="571500" indent="-571500">
              <a:buClr>
                <a:srgbClr val="E45C30"/>
              </a:buClr>
              <a:buFont typeface="Arial" panose="020B0604020202020204" pitchFamily="34" charset="0"/>
              <a:buChar char="•"/>
            </a:pP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champions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EBAE4C0-DCF2-624A-983D-4AD657C56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1"/>
            <a:ext cx="416575" cy="365125"/>
          </a:xfrm>
        </p:spPr>
        <p:txBody>
          <a:bodyPr/>
          <a:lstStyle/>
          <a:p>
            <a:fld id="{9F61640F-FB35-4741-A20B-390FF9E84B32}" type="slidenum">
              <a:rPr lang="en-US" smtClean="0">
                <a:solidFill>
                  <a:srgbClr val="462E75"/>
                </a:solidFill>
              </a:rPr>
              <a:pPr/>
              <a:t>20</a:t>
            </a:fld>
            <a:endParaRPr lang="en-US" dirty="0">
              <a:solidFill>
                <a:srgbClr val="462E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31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158525C-E8AC-0F46-906A-A61D9D306F76}"/>
              </a:ext>
            </a:extLst>
          </p:cNvPr>
          <p:cNvSpPr txBox="1"/>
          <p:nvPr/>
        </p:nvSpPr>
        <p:spPr>
          <a:xfrm>
            <a:off x="723900" y="2217484"/>
            <a:ext cx="82244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4000" b="1" dirty="0">
                <a:solidFill>
                  <a:srgbClr val="462E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Collaborators </a:t>
            </a:r>
          </a:p>
          <a:p>
            <a:pPr marL="458788" indent="-458788">
              <a:spcAft>
                <a:spcPts val="1200"/>
              </a:spcAft>
              <a:buClr>
                <a:srgbClr val="E45C3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Interfaith Councils</a:t>
            </a:r>
          </a:p>
          <a:p>
            <a:pPr marL="458788" indent="-458788">
              <a:spcAft>
                <a:spcPts val="1200"/>
              </a:spcAft>
              <a:buClr>
                <a:srgbClr val="E45C3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Council Members</a:t>
            </a:r>
          </a:p>
          <a:p>
            <a:pPr marL="458788" indent="-458788">
              <a:spcAft>
                <a:spcPts val="1200"/>
              </a:spcAft>
              <a:buClr>
                <a:srgbClr val="E45C30"/>
              </a:buClr>
              <a:buFont typeface="Arial" panose="020B0604020202020204" pitchFamily="34" charset="0"/>
              <a:buChar char="•"/>
            </a:pP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Departments of Aging, Senior Services</a:t>
            </a:r>
          </a:p>
          <a:p>
            <a:pPr marL="458788" indent="-458788">
              <a:buClr>
                <a:srgbClr val="E45C3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Community Foundations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FAA98B6-4DBB-4F40-BECF-D29AD452E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1"/>
            <a:ext cx="416575" cy="365125"/>
          </a:xfrm>
        </p:spPr>
        <p:txBody>
          <a:bodyPr/>
          <a:lstStyle/>
          <a:p>
            <a:fld id="{9F61640F-FB35-4741-A20B-390FF9E84B32}" type="slidenum">
              <a:rPr lang="en-US" smtClean="0">
                <a:solidFill>
                  <a:srgbClr val="462E75"/>
                </a:solidFill>
              </a:rPr>
              <a:pPr/>
              <a:t>21</a:t>
            </a:fld>
            <a:endParaRPr lang="en-US" dirty="0">
              <a:solidFill>
                <a:srgbClr val="462E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511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44B22CC-EEC8-964D-ABA0-D0E45AF95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34317"/>
            <a:ext cx="451692" cy="365125"/>
          </a:xfrm>
        </p:spPr>
        <p:txBody>
          <a:bodyPr/>
          <a:lstStyle/>
          <a:p>
            <a:fld id="{9F61640F-FB35-4741-A20B-390FF9E84B32}" type="slidenum">
              <a:rPr lang="en-US" smtClean="0">
                <a:solidFill>
                  <a:srgbClr val="564088"/>
                </a:solidFill>
              </a:rPr>
              <a:pPr/>
              <a:t>22</a:t>
            </a:fld>
            <a:endParaRPr lang="en-US" dirty="0">
              <a:solidFill>
                <a:srgbClr val="564088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899A8F5-6080-F440-9F16-B93006713BBB}"/>
              </a:ext>
            </a:extLst>
          </p:cNvPr>
          <p:cNvSpPr txBox="1"/>
          <p:nvPr/>
        </p:nvSpPr>
        <p:spPr>
          <a:xfrm>
            <a:off x="723901" y="2628441"/>
            <a:ext cx="646938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4000" b="1" dirty="0">
                <a:solidFill>
                  <a:srgbClr val="564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Relationships</a:t>
            </a:r>
          </a:p>
          <a:p>
            <a:pPr marL="571500" indent="-571500">
              <a:spcAft>
                <a:spcPts val="1200"/>
              </a:spcAft>
              <a:buClr>
                <a:srgbClr val="E45C3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with local A/V companies </a:t>
            </a:r>
          </a:p>
          <a:p>
            <a:pPr marL="571500" indent="-571500">
              <a:spcAft>
                <a:spcPts val="600"/>
              </a:spcAft>
              <a:buClr>
                <a:srgbClr val="E45C3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encourage them to install hearing loops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1D1DCFE-410A-C640-99D8-0BCC0A8066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618" y="3901440"/>
            <a:ext cx="1422829" cy="1920240"/>
          </a:xfrm>
          <a:prstGeom prst="rect">
            <a:avLst/>
          </a:prstGeom>
          <a:ln>
            <a:solidFill>
              <a:srgbClr val="462E75"/>
            </a:solidFill>
          </a:ln>
        </p:spPr>
      </p:pic>
    </p:spTree>
    <p:extLst>
      <p:ext uri="{BB962C8B-B14F-4D97-AF65-F5344CB8AC3E}">
        <p14:creationId xmlns:p14="http://schemas.microsoft.com/office/powerpoint/2010/main" val="4237384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8D7931E-E8D4-8740-BD6C-A7E9304FC4FD}"/>
              </a:ext>
            </a:extLst>
          </p:cNvPr>
          <p:cNvSpPr txBox="1"/>
          <p:nvPr/>
        </p:nvSpPr>
        <p:spPr>
          <a:xfrm>
            <a:off x="723900" y="2625388"/>
            <a:ext cx="84201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564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Advocacy Efforts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Bef>
                <a:spcPts val="2400"/>
              </a:spcBef>
              <a:spcAft>
                <a:spcPts val="1200"/>
              </a:spcAft>
              <a:buClr>
                <a:srgbClr val="E45C3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evaluate what is working</a:t>
            </a:r>
          </a:p>
          <a:p>
            <a:pPr marL="571500" indent="-571500">
              <a:spcAft>
                <a:spcPts val="1200"/>
              </a:spcAft>
              <a:buClr>
                <a:srgbClr val="E45C3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evaluate what is not working</a:t>
            </a:r>
          </a:p>
          <a:p>
            <a:pPr marL="571500" indent="-571500">
              <a:buClr>
                <a:srgbClr val="E45C3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adjust efforts to improve outcomes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7D82BF6-064F-954E-95AE-1F7491FA5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1"/>
            <a:ext cx="438609" cy="365125"/>
          </a:xfrm>
        </p:spPr>
        <p:txBody>
          <a:bodyPr/>
          <a:lstStyle/>
          <a:p>
            <a:fld id="{9F61640F-FB35-4741-A20B-390FF9E84B32}" type="slidenum">
              <a:rPr lang="en-US" smtClean="0">
                <a:solidFill>
                  <a:srgbClr val="462E75"/>
                </a:solidFill>
              </a:rPr>
              <a:pPr/>
              <a:t>23</a:t>
            </a:fld>
            <a:endParaRPr lang="en-US" dirty="0">
              <a:solidFill>
                <a:srgbClr val="462E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407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6ACA33B-32F1-F444-BF28-CEC465C979B3}"/>
              </a:ext>
            </a:extLst>
          </p:cNvPr>
          <p:cNvSpPr txBox="1"/>
          <p:nvPr/>
        </p:nvSpPr>
        <p:spPr>
          <a:xfrm>
            <a:off x="723900" y="3429000"/>
            <a:ext cx="8311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E45C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Celebrate Your Success!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51E984C-BBC6-064E-AC49-7B1766E5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1"/>
            <a:ext cx="427592" cy="365125"/>
          </a:xfrm>
        </p:spPr>
        <p:txBody>
          <a:bodyPr/>
          <a:lstStyle/>
          <a:p>
            <a:fld id="{9F61640F-FB35-4741-A20B-390FF9E84B32}" type="slidenum">
              <a:rPr lang="en-US" smtClean="0">
                <a:solidFill>
                  <a:srgbClr val="462E75"/>
                </a:solidFill>
              </a:rPr>
              <a:pPr/>
              <a:t>24</a:t>
            </a:fld>
            <a:endParaRPr lang="en-US" dirty="0">
              <a:solidFill>
                <a:srgbClr val="462E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32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F05F9D-09F8-AF4C-88DA-3B188217C4DB}"/>
              </a:ext>
            </a:extLst>
          </p:cNvPr>
          <p:cNvSpPr txBox="1"/>
          <p:nvPr/>
        </p:nvSpPr>
        <p:spPr>
          <a:xfrm>
            <a:off x="723900" y="2467037"/>
            <a:ext cx="814578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564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Available on the HLAA website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rgbClr val="E45C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GITHL Toolkit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Creating a Profession Image PP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EF12E7-0D07-FB4C-9AFE-BD547F6FC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1"/>
            <a:ext cx="416575" cy="365125"/>
          </a:xfrm>
        </p:spPr>
        <p:txBody>
          <a:bodyPr/>
          <a:lstStyle/>
          <a:p>
            <a:fld id="{9F61640F-FB35-4741-A20B-390FF9E84B32}" type="slidenum">
              <a:rPr lang="en-US" smtClean="0">
                <a:solidFill>
                  <a:srgbClr val="462E75"/>
                </a:solidFill>
              </a:rPr>
              <a:pPr/>
              <a:t>25</a:t>
            </a:fld>
            <a:endParaRPr lang="en-US" dirty="0">
              <a:solidFill>
                <a:srgbClr val="462E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368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45EE263-6965-F041-8599-944BC5923643}"/>
              </a:ext>
            </a:extLst>
          </p:cNvPr>
          <p:cNvSpPr txBox="1"/>
          <p:nvPr/>
        </p:nvSpPr>
        <p:spPr>
          <a:xfrm>
            <a:off x="269913" y="2077497"/>
            <a:ext cx="8604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45C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Hearing Loops, Where? Everywhere!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5EB078D-423A-EC4D-83A7-8A4C690575C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15" y="3164857"/>
            <a:ext cx="640080" cy="6400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E5382A1-516B-6B42-B126-FAC8F93A29C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559" y="3164857"/>
            <a:ext cx="640080" cy="6400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768F2A3-2E97-6649-B67A-AFD72E8019F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0" y="3164857"/>
            <a:ext cx="640080" cy="6400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C18B3F82-2BAB-504C-A717-D95390A8D15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15" y="4293484"/>
            <a:ext cx="640080" cy="6400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DDC8BB9-C195-6B41-AD27-FF98DE8DB092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559" y="4428402"/>
            <a:ext cx="640080" cy="6400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E808FEF-EE01-2E49-B603-93DFDD90B608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902" y="3159579"/>
            <a:ext cx="640080" cy="6400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02C715BD-AF33-2A42-A69C-F7DD961E5FB1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902" y="4322388"/>
            <a:ext cx="640080" cy="6400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E7B25A4-28CB-2C4D-B404-1894868EBA1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347" y="5329445"/>
            <a:ext cx="640080" cy="64008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1E02FB0E-B480-3D42-BCC7-E3EFCB1786DC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347" y="3164857"/>
            <a:ext cx="640080" cy="6400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DA7A69DE-C7A8-B848-9C21-8819D88D0433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0" y="4270624"/>
            <a:ext cx="640080" cy="64008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9D678F11-94C9-5440-9CC1-9E2FEB39F8A8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15" y="5329445"/>
            <a:ext cx="640080" cy="64008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EDD3B74F-FFBB-D542-A75F-A5956DC75F3E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902" y="5329445"/>
            <a:ext cx="640080" cy="64008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8A5026EC-A26D-044F-BC1A-809770690F79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559" y="5338589"/>
            <a:ext cx="640080" cy="62179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7658E387-6199-C848-8C00-48C56018A401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0" y="5329445"/>
            <a:ext cx="640080" cy="640080"/>
          </a:xfrm>
          <a:prstGeom prst="rect">
            <a:avLst/>
          </a:prstGeom>
        </p:spPr>
      </p:pic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xmlns="" id="{2703EADC-B5A7-9C4D-93D2-3D79A2670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89401"/>
            <a:ext cx="295390" cy="365125"/>
          </a:xfrm>
        </p:spPr>
        <p:txBody>
          <a:bodyPr/>
          <a:lstStyle/>
          <a:p>
            <a:fld id="{C95FCAFB-0D3D-1E4F-A167-4C4A15BCE445}" type="slidenum">
              <a:rPr lang="en-US" smtClean="0">
                <a:solidFill>
                  <a:srgbClr val="462E75"/>
                </a:solidFill>
              </a:rPr>
              <a:t>3</a:t>
            </a:fld>
            <a:endParaRPr lang="en-US" dirty="0">
              <a:solidFill>
                <a:srgbClr val="462E75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0C14F48-9E88-AA43-8D61-9E34A5FF8CF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347" y="4279514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32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9EA2983-2F10-464B-9990-9CFF804964B4}"/>
              </a:ext>
            </a:extLst>
          </p:cNvPr>
          <p:cNvSpPr txBox="1"/>
          <p:nvPr/>
        </p:nvSpPr>
        <p:spPr>
          <a:xfrm>
            <a:off x="306407" y="3602865"/>
            <a:ext cx="883577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 dirty="0">
                <a:latin typeface="Arial" panose="020B0604020202020204" pitchFamily="34" charset="0"/>
                <a:cs typeface="Arial" panose="020B0604020202020204" pitchFamily="34" charset="0"/>
              </a:rPr>
              <a:t>dreaming + planning + action = 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B3F7CB5-D1E6-234F-B6E6-A8717667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1"/>
            <a:ext cx="306407" cy="365125"/>
          </a:xfrm>
        </p:spPr>
        <p:txBody>
          <a:bodyPr/>
          <a:lstStyle/>
          <a:p>
            <a:fld id="{9F61640F-FB35-4741-A20B-390FF9E84B32}" type="slidenum">
              <a:rPr lang="en-US" smtClean="0">
                <a:solidFill>
                  <a:srgbClr val="462E75"/>
                </a:solidFill>
              </a:rPr>
              <a:pPr/>
              <a:t>4</a:t>
            </a:fld>
            <a:endParaRPr lang="en-US" dirty="0">
              <a:solidFill>
                <a:srgbClr val="462E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182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49E17BF-2096-1A4C-A287-4FD970F97602}"/>
              </a:ext>
            </a:extLst>
          </p:cNvPr>
          <p:cNvSpPr txBox="1"/>
          <p:nvPr/>
        </p:nvSpPr>
        <p:spPr>
          <a:xfrm>
            <a:off x="593363" y="5750004"/>
            <a:ext cx="34623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7965A33-CA1B-5C4B-952F-B30A677AEC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12" y="2357580"/>
            <a:ext cx="6030976" cy="339242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8598D00-2253-9F48-8869-E308D4163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1"/>
            <a:ext cx="295390" cy="365125"/>
          </a:xfrm>
        </p:spPr>
        <p:txBody>
          <a:bodyPr/>
          <a:lstStyle/>
          <a:p>
            <a:fld id="{9F61640F-FB35-4741-A20B-390FF9E84B32}" type="slidenum">
              <a:rPr lang="en-US" smtClean="0">
                <a:solidFill>
                  <a:srgbClr val="462E75"/>
                </a:solidFill>
              </a:rPr>
              <a:pPr/>
              <a:t>5</a:t>
            </a:fld>
            <a:endParaRPr lang="en-US" dirty="0">
              <a:solidFill>
                <a:srgbClr val="462E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098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EBBD88E-9130-384B-9CF3-EBF1ACA550F8}"/>
              </a:ext>
            </a:extLst>
          </p:cNvPr>
          <p:cNvSpPr txBox="1"/>
          <p:nvPr/>
        </p:nvSpPr>
        <p:spPr>
          <a:xfrm>
            <a:off x="723900" y="2545888"/>
            <a:ext cx="788027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4000" b="1" dirty="0">
                <a:solidFill>
                  <a:srgbClr val="462E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3 Year Strategic Plan</a:t>
            </a:r>
          </a:p>
          <a:p>
            <a:pPr marL="458788" indent="-458788">
              <a:spcAft>
                <a:spcPts val="1200"/>
              </a:spcAft>
              <a:buClr>
                <a:srgbClr val="E45C3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helps maintain focus</a:t>
            </a:r>
          </a:p>
          <a:p>
            <a:pPr marL="458788" indent="-458788">
              <a:buClr>
                <a:srgbClr val="E45C3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allows you to evaluate what you have accomplished</a:t>
            </a: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A4B0F92-12A7-C74E-A0D9-136EC4D85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1"/>
            <a:ext cx="306407" cy="365125"/>
          </a:xfrm>
        </p:spPr>
        <p:txBody>
          <a:bodyPr/>
          <a:lstStyle/>
          <a:p>
            <a:fld id="{9F61640F-FB35-4741-A20B-390FF9E84B32}" type="slidenum">
              <a:rPr lang="en-US" smtClean="0">
                <a:solidFill>
                  <a:srgbClr val="462E75"/>
                </a:solidFill>
              </a:rPr>
              <a:pPr/>
              <a:t>6</a:t>
            </a:fld>
            <a:endParaRPr lang="en-US" dirty="0">
              <a:solidFill>
                <a:srgbClr val="462E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966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B70DB48-A652-7E4B-BA43-73F1B95148AD}"/>
              </a:ext>
            </a:extLst>
          </p:cNvPr>
          <p:cNvSpPr txBox="1"/>
          <p:nvPr/>
        </p:nvSpPr>
        <p:spPr>
          <a:xfrm>
            <a:off x="723900" y="2331996"/>
            <a:ext cx="82809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4000" b="1" dirty="0">
                <a:solidFill>
                  <a:srgbClr val="462E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Your Strategy Including</a:t>
            </a:r>
          </a:p>
          <a:p>
            <a:pPr marL="458788" indent="-449263">
              <a:spcAft>
                <a:spcPts val="1200"/>
              </a:spcAft>
              <a:buClr>
                <a:srgbClr val="E45C3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goals and objectives </a:t>
            </a:r>
          </a:p>
          <a:p>
            <a:pPr marL="458788" indent="-449263">
              <a:spcAft>
                <a:spcPts val="1200"/>
              </a:spcAft>
              <a:buClr>
                <a:srgbClr val="E45C3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accessing your resources</a:t>
            </a:r>
          </a:p>
          <a:p>
            <a:pPr marL="458788" indent="-449263">
              <a:buClr>
                <a:srgbClr val="E45C3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understanding the opportunities </a:t>
            </a:r>
          </a:p>
          <a:p>
            <a:pPr marL="458788" lvl="1" indent="-449263">
              <a:buClr>
                <a:srgbClr val="E45C30"/>
              </a:buClr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and obstacles to success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7878CE7-DADE-2E40-8007-19272319A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1"/>
            <a:ext cx="273356" cy="365125"/>
          </a:xfrm>
        </p:spPr>
        <p:txBody>
          <a:bodyPr/>
          <a:lstStyle/>
          <a:p>
            <a:fld id="{9F61640F-FB35-4741-A20B-390FF9E84B32}" type="slidenum">
              <a:rPr lang="en-US" smtClean="0">
                <a:solidFill>
                  <a:srgbClr val="462E75"/>
                </a:solidFill>
              </a:rPr>
              <a:pPr/>
              <a:t>7</a:t>
            </a:fld>
            <a:endParaRPr lang="en-US" dirty="0">
              <a:solidFill>
                <a:srgbClr val="462E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314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29DB1E1-6184-5E41-9C10-710E34C3D9A2}"/>
              </a:ext>
            </a:extLst>
          </p:cNvPr>
          <p:cNvSpPr txBox="1"/>
          <p:nvPr/>
        </p:nvSpPr>
        <p:spPr>
          <a:xfrm>
            <a:off x="723900" y="2811660"/>
            <a:ext cx="8115300" cy="2831544"/>
          </a:xfrm>
          <a:prstGeom prst="rect">
            <a:avLst/>
          </a:prstGeom>
          <a:solidFill>
            <a:srgbClr val="F9D9C8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4000" b="1" dirty="0">
                <a:solidFill>
                  <a:srgbClr val="462E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 and Objectives</a:t>
            </a:r>
            <a:endParaRPr lang="en-US" sz="4000" dirty="0">
              <a:solidFill>
                <a:srgbClr val="462E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8788" indent="-458788">
              <a:spcAft>
                <a:spcPts val="1200"/>
              </a:spcAft>
              <a:buClr>
                <a:srgbClr val="E45C3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hearing accessibility via hearing loop</a:t>
            </a:r>
          </a:p>
          <a:p>
            <a:pPr marL="458788" indent="-458788">
              <a:buClr>
                <a:srgbClr val="E45C3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hearing friendly communities</a:t>
            </a:r>
          </a:p>
          <a:p>
            <a:pPr>
              <a:buClr>
                <a:srgbClr val="E45C30"/>
              </a:buClr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E7729C0-2E8B-1A4E-98A0-D8803CE30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1"/>
            <a:ext cx="431442" cy="365125"/>
          </a:xfrm>
        </p:spPr>
        <p:txBody>
          <a:bodyPr/>
          <a:lstStyle/>
          <a:p>
            <a:fld id="{9F61640F-FB35-4741-A20B-390FF9E84B32}" type="slidenum">
              <a:rPr lang="en-US" smtClean="0">
                <a:solidFill>
                  <a:srgbClr val="462E75"/>
                </a:solidFill>
              </a:rPr>
              <a:pPr/>
              <a:t>8</a:t>
            </a:fld>
            <a:endParaRPr lang="en-US" dirty="0">
              <a:solidFill>
                <a:srgbClr val="462E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997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3BD7C55-64A0-A24D-AF23-4E8E3BB4F79B}"/>
              </a:ext>
            </a:extLst>
          </p:cNvPr>
          <p:cNvSpPr txBox="1"/>
          <p:nvPr/>
        </p:nvSpPr>
        <p:spPr>
          <a:xfrm>
            <a:off x="719191" y="2803904"/>
            <a:ext cx="72535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433F807-C633-F044-B392-12E455F4E6EB}"/>
              </a:ext>
            </a:extLst>
          </p:cNvPr>
          <p:cNvSpPr txBox="1"/>
          <p:nvPr/>
        </p:nvSpPr>
        <p:spPr>
          <a:xfrm>
            <a:off x="723900" y="2315522"/>
            <a:ext cx="694384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8788" indent="-458788">
              <a:spcAft>
                <a:spcPts val="2400"/>
              </a:spcAft>
            </a:pPr>
            <a:r>
              <a:rPr lang="en-US" sz="4000" b="1" dirty="0">
                <a:solidFill>
                  <a:srgbClr val="462E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Accessing Your Resources</a:t>
            </a:r>
          </a:p>
          <a:p>
            <a:pPr marL="458788" indent="-458788">
              <a:spcAft>
                <a:spcPts val="1200"/>
              </a:spcAft>
              <a:buClr>
                <a:srgbClr val="E45C3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needed business tools</a:t>
            </a:r>
          </a:p>
          <a:p>
            <a:pPr marL="458788" indent="-458788">
              <a:spcAft>
                <a:spcPts val="1200"/>
              </a:spcAft>
              <a:buClr>
                <a:srgbClr val="E45C3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knowledge about accessibility</a:t>
            </a:r>
          </a:p>
          <a:p>
            <a:pPr marL="458788" indent="-458788">
              <a:spcAft>
                <a:spcPts val="1200"/>
              </a:spcAft>
              <a:buClr>
                <a:srgbClr val="E45C3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collaborators</a:t>
            </a: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057297E-FBB7-2F43-920C-30B6CC27B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1"/>
            <a:ext cx="416575" cy="365125"/>
          </a:xfrm>
        </p:spPr>
        <p:txBody>
          <a:bodyPr/>
          <a:lstStyle/>
          <a:p>
            <a:fld id="{9F61640F-FB35-4741-A20B-390FF9E84B32}" type="slidenum">
              <a:rPr lang="en-US" smtClean="0">
                <a:solidFill>
                  <a:srgbClr val="462E75"/>
                </a:solidFill>
              </a:rPr>
              <a:pPr/>
              <a:t>9</a:t>
            </a:fld>
            <a:endParaRPr lang="en-US" dirty="0">
              <a:solidFill>
                <a:srgbClr val="462E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229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3374</TotalTime>
  <Words>296</Words>
  <Application>Microsoft Office PowerPoint</Application>
  <PresentationFormat>On-screen Show (4:3)</PresentationFormat>
  <Paragraphs>99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    Cheri Perazzoli Ann Thomas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Thomas</dc:creator>
  <cp:keywords>GITHL</cp:keywords>
  <cp:lastModifiedBy>Amanda Watson</cp:lastModifiedBy>
  <cp:revision>92</cp:revision>
  <dcterms:created xsi:type="dcterms:W3CDTF">2017-03-02T17:05:59Z</dcterms:created>
  <dcterms:modified xsi:type="dcterms:W3CDTF">2019-05-06T13:24:57Z</dcterms:modified>
</cp:coreProperties>
</file>