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2" r:id="rId3"/>
    <p:sldId id="323" r:id="rId4"/>
    <p:sldId id="348" r:id="rId5"/>
    <p:sldId id="324" r:id="rId6"/>
    <p:sldId id="338" r:id="rId7"/>
    <p:sldId id="336" r:id="rId8"/>
    <p:sldId id="339" r:id="rId9"/>
    <p:sldId id="350" r:id="rId10"/>
    <p:sldId id="340" r:id="rId11"/>
    <p:sldId id="325" r:id="rId12"/>
    <p:sldId id="349" r:id="rId13"/>
    <p:sldId id="326" r:id="rId14"/>
    <p:sldId id="341" r:id="rId15"/>
    <p:sldId id="342" r:id="rId16"/>
    <p:sldId id="351" r:id="rId17"/>
    <p:sldId id="327" r:id="rId18"/>
    <p:sldId id="354" r:id="rId19"/>
    <p:sldId id="343" r:id="rId20"/>
    <p:sldId id="329" r:id="rId21"/>
    <p:sldId id="330" r:id="rId22"/>
    <p:sldId id="331" r:id="rId23"/>
    <p:sldId id="353" r:id="rId24"/>
    <p:sldId id="333" r:id="rId25"/>
    <p:sldId id="334" r:id="rId26"/>
    <p:sldId id="332" r:id="rId27"/>
    <p:sldId id="335" r:id="rId28"/>
    <p:sldId id="346" r:id="rId29"/>
    <p:sldId id="344" r:id="rId30"/>
    <p:sldId id="345" r:id="rId31"/>
    <p:sldId id="347" r:id="rId32"/>
    <p:sldId id="319" r:id="rId33"/>
    <p:sldId id="290" r:id="rId34"/>
    <p:sldId id="291" r:id="rId35"/>
    <p:sldId id="292" r:id="rId36"/>
    <p:sldId id="277" r:id="rId37"/>
    <p:sldId id="293" r:id="rId38"/>
    <p:sldId id="276" r:id="rId39"/>
    <p:sldId id="275" r:id="rId40"/>
    <p:sldId id="287" r:id="rId41"/>
    <p:sldId id="284" r:id="rId42"/>
    <p:sldId id="286" r:id="rId43"/>
    <p:sldId id="283" r:id="rId44"/>
    <p:sldId id="300" r:id="rId45"/>
    <p:sldId id="318" r:id="rId46"/>
    <p:sldId id="302" r:id="rId47"/>
    <p:sldId id="296" r:id="rId48"/>
    <p:sldId id="311" r:id="rId49"/>
    <p:sldId id="312" r:id="rId50"/>
    <p:sldId id="313" r:id="rId51"/>
    <p:sldId id="314" r:id="rId52"/>
    <p:sldId id="282" r:id="rId53"/>
    <p:sldId id="289" r:id="rId54"/>
    <p:sldId id="295" r:id="rId55"/>
    <p:sldId id="273" r:id="rId56"/>
    <p:sldId id="257" r:id="rId57"/>
    <p:sldId id="258" r:id="rId58"/>
    <p:sldId id="278" r:id="rId59"/>
    <p:sldId id="263" r:id="rId60"/>
    <p:sldId id="261" r:id="rId61"/>
    <p:sldId id="297" r:id="rId62"/>
    <p:sldId id="298" r:id="rId63"/>
    <p:sldId id="299" r:id="rId64"/>
    <p:sldId id="294" r:id="rId65"/>
    <p:sldId id="267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271" r:id="rId74"/>
    <p:sldId id="315" r:id="rId75"/>
    <p:sldId id="316" r:id="rId76"/>
    <p:sldId id="317" r:id="rId77"/>
    <p:sldId id="320" r:id="rId78"/>
    <p:sldId id="32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3" autoAdjust="0"/>
    <p:restoredTop sz="94660"/>
  </p:normalViewPr>
  <p:slideViewPr>
    <p:cSldViewPr snapToGrid="0">
      <p:cViewPr>
        <p:scale>
          <a:sx n="125" d="100"/>
          <a:sy n="125" d="100"/>
        </p:scale>
        <p:origin x="-106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005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32" y="5930153"/>
            <a:ext cx="1134035" cy="927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9" y="6173049"/>
            <a:ext cx="2017422" cy="68495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36965" y="5902300"/>
            <a:ext cx="200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C75C5"/>
                </a:solidFill>
              </a:rPr>
              <a:t>This Track Sponsored By: </a:t>
            </a:r>
            <a:endParaRPr lang="en-US" sz="1400" dirty="0">
              <a:solidFill>
                <a:srgbClr val="2C75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2683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cs typeface="Times New Roman"/>
              </a:rPr>
              <a:t>ABCs Of Living Well With Hearing Loss</a:t>
            </a:r>
            <a:endParaRPr lang="en-US" sz="4000" b="1" dirty="0">
              <a:latin typeface="+mn-lt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>
                <a:latin typeface="+mj-lt"/>
              </a:rPr>
              <a:t>Samuel Trychin, PH.D.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400" b="1" dirty="0" smtClean="0"/>
              <a:t>An interaction Between the External and Internal Systems Occurs, </a:t>
            </a:r>
            <a:r>
              <a:rPr lang="en-US" sz="2400" b="1" dirty="0"/>
              <a:t>F</a:t>
            </a:r>
            <a:r>
              <a:rPr lang="en-US" sz="2400" b="1" dirty="0" smtClean="0"/>
              <a:t>or Example, When</a:t>
            </a:r>
            <a:r>
              <a:rPr lang="mr-IN" sz="2400" b="1" dirty="0" smtClean="0"/>
              <a:t>…</a:t>
            </a:r>
            <a:endParaRPr lang="en-US" sz="2400" b="1" dirty="0" smtClean="0"/>
          </a:p>
          <a:p>
            <a:r>
              <a:rPr lang="en-US" sz="2400" i="1" dirty="0">
                <a:latin typeface="Times New Roman" charset="0"/>
              </a:rPr>
              <a:t>Difficulty understanding discussion </a:t>
            </a:r>
            <a:r>
              <a:rPr lang="en-US" sz="2400" dirty="0">
                <a:latin typeface="Times New Roman" charset="0"/>
              </a:rPr>
              <a:t>at a business meeting (external)</a:t>
            </a:r>
            <a:r>
              <a:rPr lang="en-US" sz="2400" dirty="0">
                <a:latin typeface="Times New Roman" charset="0"/>
                <a:sym typeface="Wingdings" charset="0"/>
              </a:rPr>
              <a:t> produces…</a:t>
            </a:r>
            <a:endParaRPr lang="en-US" sz="2400" dirty="0">
              <a:latin typeface="Times New Roman" charset="0"/>
            </a:endParaRPr>
          </a:p>
          <a:p>
            <a:r>
              <a:rPr lang="en-US" sz="2400" i="1" dirty="0">
                <a:latin typeface="Times New Roman" charset="0"/>
              </a:rPr>
              <a:t>Anxiety</a:t>
            </a:r>
            <a:r>
              <a:rPr lang="en-US" sz="2400" dirty="0">
                <a:latin typeface="Times New Roman" charset="0"/>
              </a:rPr>
              <a:t>  (</a:t>
            </a:r>
            <a:r>
              <a:rPr lang="en-US" sz="2400" dirty="0" smtClean="0">
                <a:latin typeface="Times New Roman" charset="0"/>
              </a:rPr>
              <a:t>internal emotional)</a:t>
            </a:r>
            <a:r>
              <a:rPr lang="en-US" sz="2400" i="1" dirty="0" smtClean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lessens </a:t>
            </a:r>
            <a:r>
              <a:rPr lang="en-US" sz="2400" dirty="0">
                <a:latin typeface="Times New Roman" charset="0"/>
              </a:rPr>
              <a:t>the ability to focus attention and use judgment </a:t>
            </a:r>
            <a:r>
              <a:rPr lang="en-US" sz="2400" dirty="0" smtClean="0">
                <a:latin typeface="Times New Roman" charset="0"/>
              </a:rPr>
              <a:t>(internal </a:t>
            </a:r>
            <a:r>
              <a:rPr lang="en-US" sz="2400" i="1" dirty="0" smtClean="0">
                <a:latin typeface="Times New Roman" charset="0"/>
              </a:rPr>
              <a:t>cognitive</a:t>
            </a:r>
            <a:r>
              <a:rPr lang="en-US" sz="2400" dirty="0" smtClean="0">
                <a:latin typeface="Times New Roman" charset="0"/>
              </a:rPr>
              <a:t>) </a:t>
            </a:r>
            <a:r>
              <a:rPr lang="en-US" sz="2400" dirty="0">
                <a:latin typeface="Times New Roman" charset="0"/>
              </a:rPr>
              <a:t>which causes… </a:t>
            </a:r>
          </a:p>
          <a:p>
            <a:r>
              <a:rPr lang="en-US" sz="2400" i="1" dirty="0">
                <a:latin typeface="Times New Roman" charset="0"/>
              </a:rPr>
              <a:t>Increased inability to understand </a:t>
            </a:r>
            <a:r>
              <a:rPr lang="en-US" sz="2400" dirty="0">
                <a:latin typeface="Times New Roman" charset="0"/>
              </a:rPr>
              <a:t>what others are saying (external) which increases </a:t>
            </a:r>
            <a:r>
              <a:rPr lang="en-US" sz="2400" dirty="0" smtClean="0">
                <a:latin typeface="Times New Roman" charset="0"/>
              </a:rPr>
              <a:t>anxiety(internal) </a:t>
            </a:r>
            <a:r>
              <a:rPr lang="en-US" sz="2400" dirty="0">
                <a:latin typeface="Times New Roman" charset="0"/>
              </a:rPr>
              <a:t>further and also…</a:t>
            </a:r>
            <a:endParaRPr lang="en-US" sz="2400" dirty="0">
              <a:latin typeface="Times New Roman" charset="0"/>
              <a:sym typeface="Wingdings" charset="0"/>
            </a:endParaRPr>
          </a:p>
          <a:p>
            <a:r>
              <a:rPr lang="en-US" sz="2400" i="1" dirty="0">
                <a:latin typeface="Times New Roman" charset="0"/>
                <a:sym typeface="Wingdings" charset="0"/>
              </a:rPr>
              <a:t>P</a:t>
            </a:r>
            <a:r>
              <a:rPr lang="en-US" sz="2400" i="1" dirty="0">
                <a:latin typeface="Times New Roman" charset="0"/>
              </a:rPr>
              <a:t>revents effective problem-solving 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dirty="0" smtClean="0">
                <a:latin typeface="Times New Roman" charset="0"/>
              </a:rPr>
              <a:t>internal </a:t>
            </a:r>
            <a:r>
              <a:rPr lang="en-US" sz="2400" i="1" dirty="0" smtClean="0">
                <a:latin typeface="Times New Roman" charset="0"/>
              </a:rPr>
              <a:t>cognitive</a:t>
            </a:r>
            <a:r>
              <a:rPr lang="en-US" sz="2400" dirty="0" smtClean="0">
                <a:latin typeface="Times New Roman" charset="0"/>
              </a:rPr>
              <a:t>) </a:t>
            </a:r>
            <a:r>
              <a:rPr lang="en-US" sz="2400" dirty="0">
                <a:latin typeface="Times New Roman" charset="0"/>
                <a:sym typeface="Wingdings" charset="0"/>
              </a:rPr>
              <a:t>and then</a:t>
            </a:r>
          </a:p>
          <a:p>
            <a:r>
              <a:rPr lang="en-US" sz="2400" i="1" dirty="0">
                <a:latin typeface="Times New Roman" charset="0"/>
                <a:sym typeface="Wingdings" charset="0"/>
              </a:rPr>
              <a:t>Communication problem persists/worsens</a:t>
            </a:r>
            <a:r>
              <a:rPr lang="en-US" sz="2400" dirty="0">
                <a:latin typeface="Times New Roman" charset="0"/>
                <a:sym typeface="Wingdings" charset="0"/>
              </a:rPr>
              <a:t>(external).</a:t>
            </a:r>
            <a:endParaRPr lang="en-US" sz="2400" i="1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389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charset="0"/>
            </a:endParaRPr>
          </a:p>
          <a:p>
            <a:pPr marL="0" indent="0" algn="ctr">
              <a:buNone/>
            </a:pPr>
            <a:r>
              <a:rPr lang="en-US" sz="2400" b="1" dirty="0"/>
              <a:t>In order to break these cycles people need to: </a:t>
            </a:r>
          </a:p>
          <a:p>
            <a:endParaRPr lang="en-US" b="1" dirty="0" smtClean="0">
              <a:latin typeface="Times New Roman" charset="0"/>
            </a:endParaRPr>
          </a:p>
          <a:p>
            <a:r>
              <a:rPr lang="en-US" sz="2400" dirty="0" smtClean="0"/>
              <a:t>1. </a:t>
            </a:r>
            <a:r>
              <a:rPr lang="en-US" sz="2400" b="1" i="1" dirty="0" smtClean="0"/>
              <a:t>Manage communication situations, </a:t>
            </a:r>
            <a:r>
              <a:rPr lang="en-US" sz="2400" dirty="0" smtClean="0"/>
              <a:t>and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2</a:t>
            </a:r>
            <a:r>
              <a:rPr lang="en-US" sz="2400" dirty="0"/>
              <a:t>.</a:t>
            </a:r>
            <a:r>
              <a:rPr lang="en-US" sz="2400" i="1" dirty="0"/>
              <a:t> </a:t>
            </a:r>
            <a:r>
              <a:rPr lang="en-US" sz="2400" b="1" i="1" dirty="0"/>
              <a:t>Manage </a:t>
            </a:r>
            <a:r>
              <a:rPr lang="en-US" sz="2400" b="1" i="1" dirty="0" smtClean="0"/>
              <a:t>themselves. </a:t>
            </a:r>
          </a:p>
        </p:txBody>
      </p:sp>
    </p:spTree>
    <p:extLst>
      <p:ext uri="{BB962C8B-B14F-4D97-AF65-F5344CB8AC3E}">
        <p14:creationId xmlns:p14="http://schemas.microsoft.com/office/powerpoint/2010/main" val="381888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What do we need to do </a:t>
            </a:r>
            <a:r>
              <a:rPr lang="en-US" sz="2400" b="1" i="1" dirty="0" smtClean="0"/>
              <a:t>to manage communication situations</a:t>
            </a:r>
            <a:r>
              <a:rPr lang="en-US" sz="2400" b="1" dirty="0" smtClean="0"/>
              <a:t> in order to prevent or reduce communication difficulties?</a:t>
            </a:r>
          </a:p>
          <a:p>
            <a:r>
              <a:rPr lang="en-US" sz="2400" dirty="0" smtClean="0"/>
              <a:t>1. PHLs</a:t>
            </a:r>
          </a:p>
          <a:p>
            <a:endParaRPr lang="en-US" dirty="0"/>
          </a:p>
          <a:p>
            <a:r>
              <a:rPr lang="en-US" dirty="0" smtClean="0"/>
              <a:t>2. CPs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9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latin typeface="Arial" charset="0"/>
              </a:rPr>
              <a:t>1. Managing </a:t>
            </a:r>
            <a:r>
              <a:rPr lang="en-US" sz="2400" b="1" dirty="0">
                <a:latin typeface="Arial" charset="0"/>
              </a:rPr>
              <a:t>communication situations </a:t>
            </a:r>
            <a:r>
              <a:rPr lang="en-US" sz="2400" b="1" dirty="0" smtClean="0">
                <a:latin typeface="Arial" charset="0"/>
              </a:rPr>
              <a:t>involves:</a:t>
            </a:r>
            <a:endParaRPr lang="en-US" sz="2400" b="1" i="1" dirty="0" smtClean="0">
              <a:latin typeface="Times New Roman" charset="0"/>
            </a:endParaRPr>
          </a:p>
          <a:p>
            <a:r>
              <a:rPr lang="en-US" sz="2400" b="1" i="1" dirty="0" smtClean="0"/>
              <a:t>Recognizing</a:t>
            </a:r>
            <a:r>
              <a:rPr lang="en-US" sz="2400" dirty="0" smtClean="0"/>
              <a:t> situations that produce problems and those that don’</a:t>
            </a:r>
            <a:r>
              <a:rPr lang="en-US" altLang="ja-JP" sz="2400" dirty="0" smtClean="0"/>
              <a:t>t,</a:t>
            </a:r>
          </a:p>
          <a:p>
            <a:r>
              <a:rPr lang="en-US" sz="2400" b="1" i="1" dirty="0" smtClean="0"/>
              <a:t>Knowing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i="1" dirty="0"/>
              <a:t>causes</a:t>
            </a:r>
            <a:r>
              <a:rPr lang="en-US" sz="2400" dirty="0"/>
              <a:t> of communication breakdowns:</a:t>
            </a:r>
            <a:endParaRPr lang="en-US" sz="2400" i="1" dirty="0"/>
          </a:p>
          <a:p>
            <a:r>
              <a:rPr lang="en-US" sz="2400" b="1" i="1" dirty="0" smtClean="0"/>
              <a:t>Knowing</a:t>
            </a:r>
            <a:r>
              <a:rPr lang="en-US" sz="2400" dirty="0" smtClean="0"/>
              <a:t> </a:t>
            </a:r>
            <a:r>
              <a:rPr lang="en-US" sz="2400" i="1" dirty="0" smtClean="0"/>
              <a:t>what to do </a:t>
            </a:r>
            <a:r>
              <a:rPr lang="en-US" sz="2400" dirty="0" smtClean="0"/>
              <a:t>to prevent/reduce communication problems.</a:t>
            </a:r>
          </a:p>
          <a:p>
            <a:r>
              <a:rPr lang="en-US" sz="2400" b="1" i="1" dirty="0" smtClean="0"/>
              <a:t>Practicing</a:t>
            </a:r>
            <a:r>
              <a:rPr lang="en-US" sz="2400" dirty="0" smtClean="0"/>
              <a:t> until new behaviors becomes habitual. </a:t>
            </a:r>
          </a:p>
          <a:p>
            <a:r>
              <a:rPr lang="en-US" sz="2400" b="1" i="1" dirty="0" smtClean="0"/>
              <a:t>Anticipating</a:t>
            </a:r>
            <a:r>
              <a:rPr lang="en-US" sz="2400" dirty="0" smtClean="0"/>
              <a:t> </a:t>
            </a:r>
            <a:r>
              <a:rPr lang="en-US" sz="2400" dirty="0"/>
              <a:t>difficulties in upcoming events.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Knowing the problems face by (PHL), for Example:</a:t>
            </a:r>
          </a:p>
          <a:p>
            <a:r>
              <a:rPr lang="en-US" dirty="0" smtClean="0"/>
              <a:t>Hearing </a:t>
            </a:r>
            <a:r>
              <a:rPr lang="en-US" dirty="0"/>
              <a:t>alarm signals, at home/in a car</a:t>
            </a:r>
          </a:p>
          <a:p>
            <a:r>
              <a:rPr lang="en-US" dirty="0"/>
              <a:t>Someone talking to you from another room</a:t>
            </a:r>
          </a:p>
          <a:p>
            <a:r>
              <a:rPr lang="en-US" dirty="0"/>
              <a:t>Can</a:t>
            </a:r>
            <a:r>
              <a:rPr lang="ja-JP" altLang="en-US" dirty="0"/>
              <a:t>’</a:t>
            </a:r>
            <a:r>
              <a:rPr lang="en-US" altLang="ja-JP" dirty="0"/>
              <a:t>t see speaker</a:t>
            </a:r>
            <a:r>
              <a:rPr lang="ja-JP" altLang="en-US" dirty="0"/>
              <a:t>’</a:t>
            </a:r>
            <a:r>
              <a:rPr lang="en-US" altLang="ja-JP" dirty="0"/>
              <a:t>s face</a:t>
            </a:r>
          </a:p>
          <a:p>
            <a:r>
              <a:rPr lang="en-US" dirty="0"/>
              <a:t>Poor illumination</a:t>
            </a:r>
          </a:p>
          <a:p>
            <a:r>
              <a:rPr lang="en-US" dirty="0"/>
              <a:t>People whispering</a:t>
            </a:r>
          </a:p>
          <a:p>
            <a:r>
              <a:rPr lang="en-US" dirty="0"/>
              <a:t>Voice</a:t>
            </a:r>
            <a:r>
              <a:rPr lang="ja-JP" altLang="en-US" dirty="0"/>
              <a:t>’</a:t>
            </a:r>
            <a:r>
              <a:rPr lang="en-US" altLang="ja-JP" dirty="0"/>
              <a:t>s on TV or radio</a:t>
            </a:r>
          </a:p>
          <a:p>
            <a:r>
              <a:rPr lang="en-US" dirty="0"/>
              <a:t>Conversations in a moving car</a:t>
            </a:r>
          </a:p>
          <a:p>
            <a:r>
              <a:rPr lang="en-US" dirty="0"/>
              <a:t>Family dinners at holidays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10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Knowing the problems face by </a:t>
            </a:r>
            <a:r>
              <a:rPr lang="en-US" b="1" dirty="0" smtClean="0"/>
              <a:t>CPs, </a:t>
            </a:r>
            <a:r>
              <a:rPr lang="en-US" b="1" dirty="0"/>
              <a:t>for Example:</a:t>
            </a:r>
          </a:p>
          <a:p>
            <a:r>
              <a:rPr lang="en-US" sz="2400" dirty="0">
                <a:latin typeface="Times New Roman" charset="0"/>
              </a:rPr>
              <a:t>Having to repeat often</a:t>
            </a:r>
          </a:p>
          <a:p>
            <a:r>
              <a:rPr lang="en-US" sz="2400" dirty="0">
                <a:latin typeface="Times New Roman" charset="0"/>
              </a:rPr>
              <a:t>Having to interpret frequently</a:t>
            </a:r>
          </a:p>
          <a:p>
            <a:r>
              <a:rPr lang="en-US" sz="2400" dirty="0">
                <a:latin typeface="Times New Roman" charset="0"/>
              </a:rPr>
              <a:t>When we become frustrated or irritated</a:t>
            </a:r>
          </a:p>
          <a:p>
            <a:r>
              <a:rPr lang="en-US" sz="2400" dirty="0">
                <a:latin typeface="Times New Roman" charset="0"/>
              </a:rPr>
              <a:t>When she/he doesn’</a:t>
            </a:r>
            <a:r>
              <a:rPr lang="en-US" altLang="ja-JP" sz="2400" dirty="0">
                <a:latin typeface="Times New Roman" charset="0"/>
              </a:rPr>
              <a:t>t pay attention</a:t>
            </a:r>
          </a:p>
          <a:p>
            <a:r>
              <a:rPr lang="en-US" sz="2400" dirty="0">
                <a:latin typeface="Times New Roman" charset="0"/>
              </a:rPr>
              <a:t>Not talking as much as before</a:t>
            </a:r>
          </a:p>
          <a:p>
            <a:r>
              <a:rPr lang="en-US" sz="2400" dirty="0">
                <a:latin typeface="Times New Roman" charset="0"/>
              </a:rPr>
              <a:t>When he/she is not understanding someone else</a:t>
            </a:r>
          </a:p>
          <a:p>
            <a:r>
              <a:rPr lang="en-US" sz="2400" dirty="0">
                <a:latin typeface="Times New Roman" charset="0"/>
              </a:rPr>
              <a:t>Difficulty remembering what to do</a:t>
            </a:r>
          </a:p>
          <a:p>
            <a:r>
              <a:rPr lang="en-US" sz="2400" dirty="0">
                <a:latin typeface="Times New Roman" charset="0"/>
              </a:rPr>
              <a:t>Not knowing whether she/he understands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91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What </a:t>
            </a:r>
            <a:r>
              <a:rPr lang="en-US" b="1" dirty="0"/>
              <a:t>do we need to do </a:t>
            </a:r>
            <a:r>
              <a:rPr lang="en-US" b="1" i="1" dirty="0"/>
              <a:t>to manage ourselves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dirty="0" smtClean="0"/>
              <a:t>PHL</a:t>
            </a:r>
            <a:r>
              <a:rPr lang="mr-IN" dirty="0" smtClean="0"/>
              <a:t>…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CP</a:t>
            </a:r>
            <a:r>
              <a:rPr lang="mr-IN" dirty="0" smtClean="0"/>
              <a:t>…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9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Managing Oneself </a:t>
            </a:r>
            <a:r>
              <a:rPr lang="en-US" sz="2400" b="1" dirty="0"/>
              <a:t>I</a:t>
            </a:r>
            <a:r>
              <a:rPr lang="en-US" sz="2400" b="1" dirty="0" smtClean="0"/>
              <a:t>nvolves</a:t>
            </a:r>
            <a:r>
              <a:rPr lang="en-US" sz="2400" b="1" dirty="0"/>
              <a:t>:</a:t>
            </a:r>
          </a:p>
          <a:p>
            <a:r>
              <a:rPr lang="en-US" sz="2400" b="1" i="1" dirty="0" smtClean="0"/>
              <a:t>Recognizing</a:t>
            </a:r>
            <a:r>
              <a:rPr lang="en-US" sz="2400" dirty="0" smtClean="0"/>
              <a:t> internal (cognitive, emotional, physical) signs of distress.</a:t>
            </a:r>
          </a:p>
          <a:p>
            <a:r>
              <a:rPr lang="en-US" sz="2400" b="1" i="1" dirty="0" smtClean="0"/>
              <a:t>Knowing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i="1" dirty="0"/>
              <a:t>causes</a:t>
            </a:r>
            <a:r>
              <a:rPr lang="en-US" sz="2400" dirty="0"/>
              <a:t> </a:t>
            </a:r>
            <a:r>
              <a:rPr lang="en-US" sz="2400" dirty="0" smtClean="0"/>
              <a:t>of </a:t>
            </a:r>
            <a:r>
              <a:rPr lang="en-US" sz="2400" i="1" dirty="0" smtClean="0"/>
              <a:t>the distress.</a:t>
            </a:r>
            <a:endParaRPr lang="en-US" sz="2400" i="1" dirty="0"/>
          </a:p>
          <a:p>
            <a:r>
              <a:rPr lang="en-US" sz="2400" b="1" i="1" dirty="0"/>
              <a:t>Knowing</a:t>
            </a:r>
            <a:r>
              <a:rPr lang="en-US" sz="2400" dirty="0"/>
              <a:t> </a:t>
            </a:r>
            <a:r>
              <a:rPr lang="en-US" sz="2400" i="1" dirty="0"/>
              <a:t>what to do </a:t>
            </a:r>
            <a:r>
              <a:rPr lang="en-US" sz="2400" dirty="0" smtClean="0"/>
              <a:t>to relieve the distress.</a:t>
            </a:r>
            <a:endParaRPr lang="en-US" sz="2400" dirty="0"/>
          </a:p>
          <a:p>
            <a:r>
              <a:rPr lang="en-US" sz="2400" b="1" i="1" dirty="0"/>
              <a:t>Practicing</a:t>
            </a:r>
            <a:r>
              <a:rPr lang="en-US" sz="2400" dirty="0"/>
              <a:t> until new </a:t>
            </a:r>
            <a:r>
              <a:rPr lang="en-US" sz="2400" dirty="0" smtClean="0"/>
              <a:t>reactions </a:t>
            </a:r>
            <a:r>
              <a:rPr lang="en-US" sz="2400" dirty="0"/>
              <a:t>becomes habitual. </a:t>
            </a:r>
          </a:p>
          <a:p>
            <a:r>
              <a:rPr lang="en-US" sz="2400" b="1" i="1" dirty="0"/>
              <a:t>Anticipating</a:t>
            </a:r>
            <a:r>
              <a:rPr lang="en-US" sz="2400" dirty="0"/>
              <a:t> difficulties in upcoming </a:t>
            </a:r>
            <a:r>
              <a:rPr lang="en-US" sz="2400" dirty="0" smtClean="0"/>
              <a:t>events and practicing beforehand and during..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3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b="1" dirty="0"/>
              <a:t>Several reasons for addressing emotional reactions</a:t>
            </a:r>
            <a:r>
              <a:rPr lang="en-US" b="1" i="1" dirty="0"/>
              <a:t> </a:t>
            </a:r>
            <a:r>
              <a:rPr lang="en-US" b="1" dirty="0"/>
              <a:t>related</a:t>
            </a:r>
            <a:r>
              <a:rPr lang="en-US" b="1" i="1" dirty="0"/>
              <a:t> </a:t>
            </a:r>
            <a:r>
              <a:rPr lang="en-US" b="1" dirty="0"/>
              <a:t>to</a:t>
            </a:r>
            <a:r>
              <a:rPr lang="en-US" b="1" i="1" dirty="0"/>
              <a:t> </a:t>
            </a:r>
            <a:r>
              <a:rPr lang="en-US" b="1" dirty="0"/>
              <a:t>hearing loss:</a:t>
            </a:r>
          </a:p>
          <a:p>
            <a:r>
              <a:rPr lang="en-US" dirty="0"/>
              <a:t>1. Can interfere with taking appropriate action to deal with a problem.</a:t>
            </a:r>
          </a:p>
          <a:p>
            <a:r>
              <a:rPr lang="en-US" dirty="0"/>
              <a:t>2. Can happen so often they become automatic reactions.</a:t>
            </a:r>
          </a:p>
          <a:p>
            <a:r>
              <a:rPr lang="en-US" dirty="0"/>
              <a:t>3. Can feel like a normal, justified reaction to a situation.</a:t>
            </a:r>
          </a:p>
          <a:p>
            <a:r>
              <a:rPr lang="en-US" dirty="0"/>
              <a:t>4. Person doesn’t know what to do to prevent/reduce difficult situations-</a:t>
            </a:r>
            <a:r>
              <a:rPr lang="en-US" i="1" dirty="0"/>
              <a:t>feels stuck!</a:t>
            </a:r>
          </a:p>
          <a:p>
            <a:r>
              <a:rPr lang="en-US" dirty="0"/>
              <a:t>5.Doesn’t recognize/understand the relationship between specific situations, emotional responses, and their effects.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3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Frequent Causes of Communication Breakdowns</a:t>
            </a:r>
          </a:p>
          <a:p>
            <a:endParaRPr lang="en-US" b="1" dirty="0"/>
          </a:p>
          <a:p>
            <a:r>
              <a:rPr lang="en-US" sz="2400" dirty="0" smtClean="0"/>
              <a:t>1. </a:t>
            </a:r>
            <a:r>
              <a:rPr lang="en-US" sz="2400" dirty="0"/>
              <a:t>T</a:t>
            </a:r>
            <a:r>
              <a:rPr lang="en-US" sz="2400" dirty="0" smtClean="0"/>
              <a:t>he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Speaker, </a:t>
            </a:r>
            <a:r>
              <a:rPr lang="en-US" sz="2400" dirty="0" smtClean="0"/>
              <a:t>such as</a:t>
            </a:r>
            <a:r>
              <a:rPr lang="mr-IN" sz="2400" dirty="0" smtClean="0"/>
              <a:t>…</a:t>
            </a:r>
            <a:r>
              <a:rPr lang="en-US" sz="2400" dirty="0" smtClean="0"/>
              <a:t>.?</a:t>
            </a:r>
            <a:endParaRPr lang="en-US" sz="2400" b="1" i="1" dirty="0" smtClean="0"/>
          </a:p>
          <a:p>
            <a:r>
              <a:rPr lang="en-US" sz="2400" dirty="0" smtClean="0"/>
              <a:t>2. The </a:t>
            </a:r>
            <a:r>
              <a:rPr lang="en-US" sz="2400" b="1" i="1" dirty="0" smtClean="0"/>
              <a:t>Environment, </a:t>
            </a:r>
            <a:r>
              <a:rPr lang="en-US" sz="2400" dirty="0" smtClean="0"/>
              <a:t>such as</a:t>
            </a:r>
            <a:r>
              <a:rPr lang="mr-IN" sz="2400" dirty="0" smtClean="0"/>
              <a:t>…</a:t>
            </a:r>
            <a:r>
              <a:rPr lang="en-US" sz="2400" dirty="0" smtClean="0"/>
              <a:t>.?</a:t>
            </a:r>
            <a:r>
              <a:rPr lang="en-US" sz="2400" b="1" i="1" dirty="0" smtClean="0"/>
              <a:t> </a:t>
            </a:r>
          </a:p>
          <a:p>
            <a:r>
              <a:rPr lang="en-US" sz="2400" dirty="0" smtClean="0"/>
              <a:t>3. The </a:t>
            </a:r>
            <a:r>
              <a:rPr lang="en-US" sz="2400" b="1" i="1" dirty="0" smtClean="0"/>
              <a:t>Listener, </a:t>
            </a:r>
            <a:r>
              <a:rPr lang="en-US" sz="2400" dirty="0" smtClean="0"/>
              <a:t>such as</a:t>
            </a:r>
            <a:r>
              <a:rPr lang="mr-IN" sz="2400" dirty="0" smtClean="0"/>
              <a:t>…</a:t>
            </a:r>
            <a:r>
              <a:rPr lang="en-US" sz="2400" dirty="0" smtClean="0"/>
              <a:t>.?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25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6" algn="ctr">
              <a:spcBef>
                <a:spcPts val="1000"/>
              </a:spcBef>
            </a:pPr>
            <a:r>
              <a:rPr lang="en-US" sz="2400" b="1" dirty="0">
                <a:cs typeface="Times New Roman"/>
              </a:rPr>
              <a:t>Two Basic Requirements </a:t>
            </a:r>
            <a:r>
              <a:rPr lang="en-US" sz="2400" b="1" dirty="0" smtClean="0">
                <a:cs typeface="Times New Roman"/>
              </a:rPr>
              <a:t>For Living Well</a:t>
            </a:r>
            <a:endParaRPr lang="en-US" sz="2400" dirty="0" smtClean="0"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1. </a:t>
            </a:r>
            <a:r>
              <a:rPr lang="en-US" sz="2400" b="1" i="1" dirty="0" smtClean="0">
                <a:cs typeface="Times New Roman"/>
              </a:rPr>
              <a:t>Avoid</a:t>
            </a:r>
            <a:r>
              <a:rPr lang="en-US" sz="2400" dirty="0" smtClean="0">
                <a:cs typeface="Times New Roman"/>
              </a:rPr>
              <a:t> or </a:t>
            </a:r>
            <a:r>
              <a:rPr lang="en-US" sz="2400" b="1" i="1" dirty="0" smtClean="0">
                <a:cs typeface="Times New Roman"/>
              </a:rPr>
              <a:t>escape</a:t>
            </a:r>
            <a:r>
              <a:rPr lang="en-US" sz="2400" b="1" dirty="0" smtClean="0">
                <a:cs typeface="Times New Roman"/>
              </a:rPr>
              <a:t> </a:t>
            </a:r>
            <a:r>
              <a:rPr lang="en-US" sz="2400" b="1" i="1" dirty="0" smtClean="0">
                <a:cs typeface="Times New Roman"/>
              </a:rPr>
              <a:t>from</a:t>
            </a:r>
            <a:r>
              <a:rPr lang="en-US" sz="2400" b="1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harmful or distressing things or events—those that threaten physical and psychological health and integrity,  </a:t>
            </a:r>
          </a:p>
          <a:p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b="1" i="1" dirty="0"/>
              <a:t>Approach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acquire</a:t>
            </a:r>
            <a:r>
              <a:rPr lang="en-US" sz="2400" dirty="0" smtClean="0"/>
              <a:t> beneficial </a:t>
            </a:r>
            <a:r>
              <a:rPr lang="en-US" sz="2400" dirty="0"/>
              <a:t>or pleasant things </a:t>
            </a:r>
            <a:r>
              <a:rPr lang="en-US" sz="2400" dirty="0" smtClean="0"/>
              <a:t>or events</a:t>
            </a:r>
            <a:r>
              <a:rPr lang="en-US" sz="2400" dirty="0"/>
              <a:t>—those that promote physical and </a:t>
            </a:r>
            <a:r>
              <a:rPr lang="en-US" sz="2400" dirty="0" smtClean="0"/>
              <a:t>psychological </a:t>
            </a:r>
            <a:r>
              <a:rPr lang="en-US" sz="2400" dirty="0"/>
              <a:t>health and integrity.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168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1" dirty="0"/>
              <a:t>Speaker Factors that Influence </a:t>
            </a:r>
            <a:r>
              <a:rPr lang="en-US" b="1" dirty="0" smtClean="0"/>
              <a:t>Understanding</a:t>
            </a:r>
          </a:p>
          <a:p>
            <a:r>
              <a:rPr lang="en-US" sz="2600" dirty="0">
                <a:latin typeface="Times New Roman" charset="0"/>
              </a:rPr>
              <a:t>Does not first get the listener</a:t>
            </a:r>
            <a:r>
              <a:rPr lang="ja-JP" altLang="en-US" sz="2600" dirty="0">
                <a:latin typeface="Times New Roman" charset="0"/>
              </a:rPr>
              <a:t>’</a:t>
            </a:r>
            <a:r>
              <a:rPr lang="en-US" altLang="ja-JP" sz="2600" dirty="0">
                <a:latin typeface="Times New Roman" charset="0"/>
              </a:rPr>
              <a:t>s attention</a:t>
            </a:r>
          </a:p>
          <a:p>
            <a:r>
              <a:rPr lang="en-US" sz="2600" dirty="0">
                <a:latin typeface="Times New Roman" charset="0"/>
              </a:rPr>
              <a:t>Does not face the listener while talking</a:t>
            </a:r>
          </a:p>
          <a:p>
            <a:r>
              <a:rPr lang="en-US" sz="2600" dirty="0">
                <a:latin typeface="Times New Roman" charset="0"/>
              </a:rPr>
              <a:t>Covers face while talking</a:t>
            </a:r>
          </a:p>
          <a:p>
            <a:r>
              <a:rPr lang="en-US" sz="2600" dirty="0">
                <a:latin typeface="Times New Roman" charset="0"/>
              </a:rPr>
              <a:t>Talks too rapidly/too slowly</a:t>
            </a:r>
          </a:p>
          <a:p>
            <a:r>
              <a:rPr lang="en-US" sz="2600" dirty="0">
                <a:latin typeface="Times New Roman" charset="0"/>
              </a:rPr>
              <a:t>Talks too softly/too loudly</a:t>
            </a:r>
          </a:p>
          <a:p>
            <a:r>
              <a:rPr lang="en-US" sz="2600" dirty="0">
                <a:latin typeface="Times New Roman" charset="0"/>
              </a:rPr>
              <a:t>Does not enunciate clearly</a:t>
            </a:r>
          </a:p>
          <a:p>
            <a:r>
              <a:rPr lang="en-US" sz="2600" dirty="0">
                <a:latin typeface="Times New Roman" charset="0"/>
              </a:rPr>
              <a:t>Uses too little/too much facial expression or body language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12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400" b="1" dirty="0"/>
              <a:t>Environmental Factors that Influence </a:t>
            </a:r>
            <a:r>
              <a:rPr lang="en-US" sz="2400" b="1" dirty="0" smtClean="0"/>
              <a:t>Understanding</a:t>
            </a:r>
          </a:p>
          <a:p>
            <a:r>
              <a:rPr lang="en-US" sz="2400" dirty="0"/>
              <a:t>Background noise</a:t>
            </a:r>
          </a:p>
          <a:p>
            <a:r>
              <a:rPr lang="en-US" sz="2400" dirty="0"/>
              <a:t>Poor lighting</a:t>
            </a:r>
          </a:p>
          <a:p>
            <a:r>
              <a:rPr lang="en-US" sz="2400" dirty="0"/>
              <a:t>Poor room acoustics</a:t>
            </a:r>
          </a:p>
          <a:p>
            <a:r>
              <a:rPr lang="en-US" sz="2400" dirty="0"/>
              <a:t>Too far from source of sound</a:t>
            </a:r>
          </a:p>
          <a:p>
            <a:r>
              <a:rPr lang="en-US" sz="2400" dirty="0"/>
              <a:t>Visual or auditory distractions</a:t>
            </a:r>
          </a:p>
          <a:p>
            <a:r>
              <a:rPr lang="en-US" sz="2400" dirty="0"/>
              <a:t>Objects interfere with seeing </a:t>
            </a:r>
            <a:r>
              <a:rPr lang="en-US" sz="2400" dirty="0" smtClean="0"/>
              <a:t>speaker</a:t>
            </a:r>
          </a:p>
          <a:p>
            <a:r>
              <a:rPr lang="en-US" sz="2400" dirty="0"/>
              <a:t>Lack of alerting systems</a:t>
            </a:r>
          </a:p>
          <a:p>
            <a:r>
              <a:rPr lang="en-US" sz="2400" dirty="0"/>
              <a:t>Lack of visual aids-overheads, CART, etc.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64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>
                <a:latin typeface="Arial" charset="0"/>
              </a:rPr>
              <a:t>Listener Factors that Influence </a:t>
            </a:r>
            <a:r>
              <a:rPr lang="en-US" sz="2400" b="1" dirty="0" smtClean="0">
                <a:latin typeface="Arial" charset="0"/>
              </a:rPr>
              <a:t>Understanding</a:t>
            </a:r>
          </a:p>
          <a:p>
            <a:r>
              <a:rPr lang="en-US" sz="2400" dirty="0"/>
              <a:t>Severity of hearing loss</a:t>
            </a:r>
          </a:p>
          <a:p>
            <a:r>
              <a:rPr lang="en-US" sz="2400" dirty="0"/>
              <a:t>Type of hearing loss</a:t>
            </a:r>
          </a:p>
          <a:p>
            <a:r>
              <a:rPr lang="en-US" sz="2400" dirty="0"/>
              <a:t>Use of hearing aids</a:t>
            </a:r>
          </a:p>
          <a:p>
            <a:r>
              <a:rPr lang="en-US" sz="2400" dirty="0"/>
              <a:t>Use of assistive listening devices</a:t>
            </a:r>
          </a:p>
          <a:p>
            <a:r>
              <a:rPr lang="en-US" sz="2400" dirty="0"/>
              <a:t>Attention level</a:t>
            </a:r>
          </a:p>
          <a:p>
            <a:r>
              <a:rPr lang="en-US" sz="2400" dirty="0"/>
              <a:t>Emotional </a:t>
            </a:r>
            <a:r>
              <a:rPr lang="en-US" sz="2400" dirty="0" smtClean="0"/>
              <a:t>status</a:t>
            </a:r>
          </a:p>
          <a:p>
            <a:r>
              <a:rPr lang="en-US" sz="2400" dirty="0"/>
              <a:t>Distracting thoughts</a:t>
            </a:r>
          </a:p>
          <a:p>
            <a:r>
              <a:rPr lang="en-US" sz="2400" dirty="0"/>
              <a:t>Fatigue level</a:t>
            </a:r>
          </a:p>
          <a:p>
            <a:r>
              <a:rPr lang="en-US" sz="2400" dirty="0"/>
              <a:t>Motivation to hear</a:t>
            </a:r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7309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b="1" dirty="0" smtClean="0"/>
              <a:t>So, What Can We </a:t>
            </a:r>
            <a:r>
              <a:rPr lang="en-US" sz="2400" b="1" dirty="0"/>
              <a:t>D</a:t>
            </a:r>
            <a:r>
              <a:rPr lang="en-US" sz="2400" b="1" dirty="0" smtClean="0"/>
              <a:t>o to Prevent/Reduce Communication Problems?</a:t>
            </a:r>
          </a:p>
          <a:p>
            <a:pPr algn="ctr"/>
            <a:endParaRPr lang="en-US" b="1" dirty="0"/>
          </a:p>
          <a:p>
            <a:r>
              <a:rPr lang="en-US" dirty="0" smtClean="0"/>
              <a:t>PHL</a:t>
            </a:r>
            <a:r>
              <a:rPr lang="mr-IN" dirty="0" smtClean="0"/>
              <a:t>…</a:t>
            </a:r>
            <a:r>
              <a:rPr lang="en-US" dirty="0" smtClean="0"/>
              <a:t>.?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CP</a:t>
            </a:r>
            <a:r>
              <a:rPr lang="mr-IN" dirty="0" smtClean="0"/>
              <a:t>…</a:t>
            </a:r>
            <a:r>
              <a:rPr lang="en-US" dirty="0" smtClean="0"/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320453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Listener </a:t>
            </a:r>
            <a:r>
              <a:rPr lang="en-US" sz="2400" b="1" dirty="0" smtClean="0"/>
              <a:t>(PHL) Guidelines</a:t>
            </a:r>
          </a:p>
          <a:p>
            <a:r>
              <a:rPr lang="en-US" sz="2400" dirty="0"/>
              <a:t>Practice relaxation skills beforehand</a:t>
            </a:r>
          </a:p>
          <a:p>
            <a:r>
              <a:rPr lang="en-US" sz="2400" dirty="0"/>
              <a:t>Pick the best spot to communicate</a:t>
            </a:r>
          </a:p>
          <a:p>
            <a:r>
              <a:rPr lang="en-US" sz="2400" dirty="0"/>
              <a:t>Anticipate difficult situations-plan ahead</a:t>
            </a:r>
          </a:p>
          <a:p>
            <a:r>
              <a:rPr lang="en-US" sz="2400" dirty="0"/>
              <a:t>Inform others how best to talk to you</a:t>
            </a:r>
          </a:p>
          <a:p>
            <a:r>
              <a:rPr lang="en-US" sz="2400" i="1" dirty="0"/>
              <a:t>Pay attention to the speaker</a:t>
            </a:r>
          </a:p>
          <a:p>
            <a:r>
              <a:rPr lang="en-US" sz="2400" dirty="0"/>
              <a:t>Look for visual cues of what is said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837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2021905"/>
            <a:ext cx="7886700" cy="38347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Listener (PHL) Guidelines</a:t>
            </a:r>
          </a:p>
          <a:p>
            <a:r>
              <a:rPr lang="en-US" sz="2400" dirty="0"/>
              <a:t>Do not </a:t>
            </a:r>
            <a:r>
              <a:rPr lang="en-US" sz="2400" dirty="0" smtClean="0"/>
              <a:t>bluff</a:t>
            </a:r>
          </a:p>
          <a:p>
            <a:r>
              <a:rPr lang="en-US" sz="2400" dirty="0" smtClean="0"/>
              <a:t>Pay attention to the speaker</a:t>
            </a:r>
            <a:endParaRPr lang="en-US" sz="2400" dirty="0"/>
          </a:p>
          <a:p>
            <a:r>
              <a:rPr lang="en-US" sz="2400" dirty="0"/>
              <a:t>Inform the speaker about what you heard</a:t>
            </a:r>
          </a:p>
          <a:p>
            <a:r>
              <a:rPr lang="en-US" sz="2400" dirty="0"/>
              <a:t>Reinforce speaker</a:t>
            </a:r>
            <a:r>
              <a:rPr lang="ja-JP" altLang="en-US" sz="2400" dirty="0"/>
              <a:t>’</a:t>
            </a:r>
            <a:r>
              <a:rPr lang="en-US" altLang="ja-JP" sz="2400" dirty="0"/>
              <a:t>s helpful communication</a:t>
            </a:r>
          </a:p>
          <a:p>
            <a:r>
              <a:rPr lang="en-US" sz="2400" dirty="0"/>
              <a:t>Set realistic goals for understanding</a:t>
            </a:r>
          </a:p>
          <a:p>
            <a:r>
              <a:rPr lang="en-US" sz="2400" dirty="0"/>
              <a:t>Ask for key words in writing if needed</a:t>
            </a:r>
          </a:p>
          <a:p>
            <a:r>
              <a:rPr lang="en-US" sz="2400" dirty="0"/>
              <a:t>Arrange for breaks if meetings are long</a:t>
            </a:r>
          </a:p>
          <a:p>
            <a:pPr lvl="4"/>
            <a:endParaRPr lang="en-US" dirty="0">
              <a:latin typeface="Times New Roman" charset="0"/>
            </a:endParaRPr>
          </a:p>
          <a:p>
            <a:endParaRPr lang="en-US" sz="2400" dirty="0" smtClean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634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Communication Partner </a:t>
            </a:r>
            <a:r>
              <a:rPr lang="en-US" sz="2400" b="1" dirty="0" smtClean="0"/>
              <a:t>(CP) Guidelines</a:t>
            </a:r>
            <a:endParaRPr lang="en-US" sz="2400" dirty="0" smtClean="0"/>
          </a:p>
          <a:p>
            <a:r>
              <a:rPr lang="en-US" sz="2400" dirty="0" smtClean="0"/>
              <a:t>Practice </a:t>
            </a:r>
            <a:r>
              <a:rPr lang="en-US" sz="2400" dirty="0"/>
              <a:t>relaxation skills </a:t>
            </a:r>
            <a:r>
              <a:rPr lang="en-US" sz="2400" dirty="0" smtClean="0"/>
              <a:t>beforehand</a:t>
            </a:r>
          </a:p>
          <a:p>
            <a:r>
              <a:rPr lang="en-US" sz="2400" dirty="0" smtClean="0"/>
              <a:t>Pick </a:t>
            </a:r>
            <a:r>
              <a:rPr lang="en-US" sz="2400" dirty="0"/>
              <a:t>the best spot to communicate</a:t>
            </a:r>
          </a:p>
          <a:p>
            <a:r>
              <a:rPr lang="en-US" sz="2400" dirty="0"/>
              <a:t>Get the listener</a:t>
            </a:r>
            <a:r>
              <a:rPr lang="ja-JP" altLang="en-US" sz="2400" dirty="0"/>
              <a:t>’</a:t>
            </a:r>
            <a:r>
              <a:rPr lang="en-US" altLang="ja-JP" sz="2400" dirty="0"/>
              <a:t>s attention before talking</a:t>
            </a:r>
          </a:p>
          <a:p>
            <a:r>
              <a:rPr lang="en-US" sz="2400" dirty="0"/>
              <a:t>Be sure your face can be clearly seen</a:t>
            </a:r>
          </a:p>
          <a:p>
            <a:r>
              <a:rPr lang="en-US" sz="2400" dirty="0"/>
              <a:t>Do not have objects in your mouth</a:t>
            </a:r>
          </a:p>
          <a:p>
            <a:r>
              <a:rPr lang="en-US" sz="2400" dirty="0"/>
              <a:t>Speak slowly and clearly</a:t>
            </a:r>
          </a:p>
          <a:p>
            <a:r>
              <a:rPr lang="en-US" sz="2400" dirty="0"/>
              <a:t>Rephrase if you are not understood</a:t>
            </a:r>
          </a:p>
          <a:p>
            <a:pPr lvl="3"/>
            <a:endParaRPr lang="en-US" sz="24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610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/>
              <a:t>Communication Partner </a:t>
            </a:r>
            <a:r>
              <a:rPr lang="en-US" sz="2400" b="1" dirty="0" smtClean="0"/>
              <a:t>(CP) Guidelines</a:t>
            </a:r>
          </a:p>
          <a:p>
            <a:r>
              <a:rPr lang="en-US" sz="2400" dirty="0">
                <a:latin typeface="Times New Roman" charset="0"/>
              </a:rPr>
              <a:t>Inform listener when changing subject</a:t>
            </a:r>
          </a:p>
          <a:p>
            <a:r>
              <a:rPr lang="en-US" sz="2400" dirty="0">
                <a:latin typeface="Times New Roman" charset="0"/>
              </a:rPr>
              <a:t>Don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altLang="ja-JP" sz="2400" dirty="0">
                <a:latin typeface="Times New Roman" charset="0"/>
              </a:rPr>
              <a:t>t shout</a:t>
            </a:r>
          </a:p>
          <a:p>
            <a:r>
              <a:rPr lang="en-US" sz="2400" dirty="0">
                <a:latin typeface="Times New Roman" charset="0"/>
              </a:rPr>
              <a:t>Try to be patient, calm, and relaxed</a:t>
            </a:r>
          </a:p>
          <a:p>
            <a:r>
              <a:rPr lang="en-US" sz="2400" dirty="0">
                <a:latin typeface="Times New Roman" charset="0"/>
              </a:rPr>
              <a:t>Speak to, not about, the person who is HOH</a:t>
            </a:r>
          </a:p>
          <a:p>
            <a:r>
              <a:rPr lang="en-US" sz="2400" dirty="0">
                <a:latin typeface="Times New Roman" charset="0"/>
              </a:rPr>
              <a:t>Use facial expressions and gestures</a:t>
            </a:r>
          </a:p>
          <a:p>
            <a:r>
              <a:rPr lang="en-US" sz="2400" dirty="0">
                <a:latin typeface="Times New Roman" charset="0"/>
              </a:rPr>
              <a:t>Ask for tips to improve communication</a:t>
            </a:r>
          </a:p>
          <a:p>
            <a:endParaRPr lang="en-US" sz="24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140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Other effective communication </a:t>
            </a:r>
            <a:r>
              <a:rPr lang="en-US" sz="2400" b="1" dirty="0" smtClean="0"/>
              <a:t>behaviors (PHL)</a:t>
            </a:r>
          </a:p>
          <a:p>
            <a:r>
              <a:rPr lang="en-US" sz="2400" dirty="0"/>
              <a:t>Inform others about your hearing loss</a:t>
            </a:r>
          </a:p>
          <a:p>
            <a:r>
              <a:rPr lang="en-US" sz="2400" dirty="0"/>
              <a:t>Inform them about what to do</a:t>
            </a:r>
          </a:p>
          <a:p>
            <a:r>
              <a:rPr lang="en-US" sz="2400" dirty="0"/>
              <a:t>Remind them when they forget</a:t>
            </a:r>
          </a:p>
          <a:p>
            <a:r>
              <a:rPr lang="en-US" sz="2400" dirty="0"/>
              <a:t>Model the communication behavior you want from them</a:t>
            </a:r>
          </a:p>
          <a:p>
            <a:r>
              <a:rPr lang="en-US" sz="2400" dirty="0"/>
              <a:t>Reinforce other</a:t>
            </a:r>
            <a:r>
              <a:rPr lang="ja-JP" altLang="en-US" sz="2400" dirty="0"/>
              <a:t>’</a:t>
            </a:r>
            <a:r>
              <a:rPr lang="en-US" altLang="ja-JP" sz="2400" dirty="0"/>
              <a:t>s communication efforts</a:t>
            </a:r>
          </a:p>
          <a:p>
            <a:r>
              <a:rPr lang="en-US" sz="2400" dirty="0"/>
              <a:t>Relax and maintain your composure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051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Managing Negative Emotional Arousal</a:t>
            </a:r>
          </a:p>
          <a:p>
            <a:r>
              <a:rPr lang="en-US" sz="2400" dirty="0">
                <a:latin typeface="Times New Roman" charset="0"/>
              </a:rPr>
              <a:t>The </a:t>
            </a:r>
            <a:r>
              <a:rPr lang="en-US" sz="2400" b="1" dirty="0">
                <a:latin typeface="Times New Roman" charset="0"/>
              </a:rPr>
              <a:t>Five F’s</a:t>
            </a:r>
          </a:p>
          <a:p>
            <a:r>
              <a:rPr lang="en-US" sz="2400" dirty="0">
                <a:latin typeface="Times New Roman" charset="0"/>
              </a:rPr>
              <a:t>1. Freeze</a:t>
            </a:r>
          </a:p>
          <a:p>
            <a:r>
              <a:rPr lang="en-US" sz="2400" dirty="0">
                <a:latin typeface="Times New Roman" charset="0"/>
              </a:rPr>
              <a:t>2. Flee</a:t>
            </a:r>
          </a:p>
          <a:p>
            <a:r>
              <a:rPr lang="en-US" sz="2400" dirty="0">
                <a:latin typeface="Times New Roman" charset="0"/>
              </a:rPr>
              <a:t>3. Fight</a:t>
            </a:r>
          </a:p>
          <a:p>
            <a:r>
              <a:rPr lang="en-US" sz="2400" dirty="0">
                <a:latin typeface="Times New Roman" charset="0"/>
              </a:rPr>
              <a:t>4. Faint.......</a:t>
            </a:r>
            <a:r>
              <a:rPr lang="en-US" sz="2400" dirty="0" smtClean="0">
                <a:latin typeface="Times New Roman" charset="0"/>
              </a:rPr>
              <a:t>or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5. Fix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3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What We </a:t>
            </a:r>
            <a:r>
              <a:rPr lang="en-US" sz="2400" b="1" dirty="0"/>
              <a:t>N</a:t>
            </a:r>
            <a:r>
              <a:rPr lang="en-US" sz="2400" b="1" dirty="0" smtClean="0"/>
              <a:t>eed in Order to Survive Well</a:t>
            </a:r>
            <a:endParaRPr lang="en-US" sz="2400" b="1" dirty="0" smtClean="0">
              <a:latin typeface="Times New Roman" charset="0"/>
            </a:endParaRPr>
          </a:p>
          <a:p>
            <a:pPr marL="0" indent="0">
              <a:buNone/>
            </a:pPr>
            <a:r>
              <a:rPr lang="en-US" sz="2400" dirty="0" smtClean="0"/>
              <a:t>1. Ability to </a:t>
            </a:r>
            <a:r>
              <a:rPr lang="en-US" sz="2400" i="1" dirty="0" smtClean="0"/>
              <a:t>detect</a:t>
            </a:r>
            <a:r>
              <a:rPr lang="en-US" sz="2400" dirty="0" smtClean="0"/>
              <a:t> those harmful and beneficial things and events.</a:t>
            </a:r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Ability to learn ways to </a:t>
            </a:r>
            <a:r>
              <a:rPr lang="en-US" sz="2400" i="1" dirty="0"/>
              <a:t>avoid or </a:t>
            </a:r>
            <a:r>
              <a:rPr lang="en-US" sz="2400" i="1" dirty="0" smtClean="0"/>
              <a:t>approach </a:t>
            </a:r>
            <a:r>
              <a:rPr lang="en-US" sz="2400" dirty="0" smtClean="0"/>
              <a:t>those </a:t>
            </a:r>
            <a:r>
              <a:rPr lang="en-US" sz="2400" dirty="0"/>
              <a:t>harmful and beneficial things and </a:t>
            </a:r>
            <a:r>
              <a:rPr lang="en-US" sz="2400" dirty="0" smtClean="0"/>
              <a:t>events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Ability to </a:t>
            </a:r>
            <a:r>
              <a:rPr lang="en-US" sz="2400" i="1" dirty="0"/>
              <a:t>consolidate that learning in memory</a:t>
            </a: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dealing with future similar things and </a:t>
            </a:r>
            <a:r>
              <a:rPr lang="en-US" sz="2400" dirty="0" smtClean="0"/>
              <a:t>events.</a:t>
            </a:r>
          </a:p>
          <a:p>
            <a:pPr marL="0" indent="0">
              <a:buNone/>
            </a:pPr>
            <a:r>
              <a:rPr lang="en-US" sz="2400" dirty="0" smtClean="0"/>
              <a:t>4. Ability to </a:t>
            </a:r>
            <a:r>
              <a:rPr lang="en-US" sz="2400" i="1" dirty="0" smtClean="0"/>
              <a:t>establish</a:t>
            </a:r>
            <a:r>
              <a:rPr lang="en-US" sz="2400" dirty="0" smtClean="0"/>
              <a:t> </a:t>
            </a:r>
            <a:r>
              <a:rPr lang="en-US" sz="2400" i="1" dirty="0" smtClean="0"/>
              <a:t>beneficial habits </a:t>
            </a:r>
            <a:r>
              <a:rPr lang="en-US" sz="2400" dirty="0" smtClean="0"/>
              <a:t>and </a:t>
            </a:r>
            <a:r>
              <a:rPr lang="en-US" sz="2400" i="1" dirty="0" smtClean="0"/>
              <a:t>avoid</a:t>
            </a:r>
            <a:r>
              <a:rPr lang="en-US" sz="2400" dirty="0" smtClean="0"/>
              <a:t> </a:t>
            </a:r>
            <a:r>
              <a:rPr lang="en-US" sz="2400" i="1" dirty="0" smtClean="0"/>
              <a:t>harmful habits. </a:t>
            </a:r>
            <a:r>
              <a:rPr lang="en-US" sz="2400" dirty="0" smtClean="0"/>
              <a:t>e.g.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158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/>
              <a:t>High and/or c</a:t>
            </a:r>
            <a:r>
              <a:rPr lang="en-US" sz="2400" b="1" dirty="0" smtClean="0"/>
              <a:t>hronic </a:t>
            </a:r>
            <a:r>
              <a:rPr lang="en-US" sz="2400" b="1" dirty="0"/>
              <a:t>l</a:t>
            </a:r>
            <a:r>
              <a:rPr lang="en-US" sz="2400" b="1" dirty="0" smtClean="0"/>
              <a:t>evels </a:t>
            </a:r>
            <a:r>
              <a:rPr lang="en-US" sz="2400" b="1" dirty="0"/>
              <a:t>of  emotional arousal</a:t>
            </a:r>
            <a:r>
              <a:rPr lang="en-US" sz="2400" b="1" dirty="0" smtClean="0"/>
              <a:t>:</a:t>
            </a:r>
            <a:endParaRPr lang="en-US" b="1" dirty="0"/>
          </a:p>
          <a:p>
            <a:r>
              <a:rPr lang="en-US" sz="2400" dirty="0">
                <a:latin typeface="Times New Roman" charset="0"/>
              </a:rPr>
              <a:t>1. Interferes with cognitive processing—</a:t>
            </a:r>
            <a:r>
              <a:rPr lang="en-US" sz="2400" dirty="0" smtClean="0">
                <a:latin typeface="Times New Roman" charset="0"/>
              </a:rPr>
              <a:t>can’t </a:t>
            </a:r>
            <a:r>
              <a:rPr lang="en-US" sz="2400" dirty="0">
                <a:latin typeface="Times New Roman" charset="0"/>
              </a:rPr>
              <a:t>think straight.</a:t>
            </a:r>
          </a:p>
          <a:p>
            <a:r>
              <a:rPr lang="en-US" sz="2400" dirty="0">
                <a:latin typeface="Times New Roman" charset="0"/>
              </a:rPr>
              <a:t>2. Quickly depletes energy, making coping efforts difficult.</a:t>
            </a:r>
          </a:p>
          <a:p>
            <a:r>
              <a:rPr lang="en-US" sz="2400" dirty="0">
                <a:latin typeface="Times New Roman" charset="0"/>
              </a:rPr>
              <a:t>3. Often leads to inappropriate social engagement.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031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Remedies for Stress </a:t>
            </a:r>
            <a:r>
              <a:rPr lang="en-US" sz="2400" b="1" dirty="0" smtClean="0"/>
              <a:t>Reactions</a:t>
            </a:r>
          </a:p>
          <a:p>
            <a:pPr algn="ctr"/>
            <a:endParaRPr lang="en-US" b="1" dirty="0"/>
          </a:p>
          <a:p>
            <a:r>
              <a:rPr lang="en-US" sz="2400" i="1" dirty="0"/>
              <a:t>Mindfulness</a:t>
            </a:r>
            <a:r>
              <a:rPr lang="en-US" sz="2400" dirty="0"/>
              <a:t>: Being aware of one’s thoughts as they occur </a:t>
            </a:r>
            <a:r>
              <a:rPr lang="en-US" sz="2400" i="1" dirty="0"/>
              <a:t>without judgment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Muscle Relaxation</a:t>
            </a:r>
            <a:r>
              <a:rPr lang="en-US" sz="2400" dirty="0"/>
              <a:t> </a:t>
            </a:r>
          </a:p>
          <a:p>
            <a:endParaRPr lang="en-US" sz="2400" i="1" dirty="0"/>
          </a:p>
          <a:p>
            <a:r>
              <a:rPr lang="en-US" sz="2400" i="1" dirty="0"/>
              <a:t>Breath Control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1417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Several reasons for addressing emotional reactions</a:t>
            </a:r>
            <a:r>
              <a:rPr lang="en-US" b="1" i="1" dirty="0" smtClean="0"/>
              <a:t> </a:t>
            </a:r>
            <a:r>
              <a:rPr lang="en-US" b="1" dirty="0" smtClean="0"/>
              <a:t>related</a:t>
            </a:r>
            <a:r>
              <a:rPr lang="en-US" b="1" i="1" dirty="0" smtClean="0"/>
              <a:t> </a:t>
            </a:r>
            <a:r>
              <a:rPr lang="en-US" b="1" dirty="0" smtClean="0"/>
              <a:t>to</a:t>
            </a:r>
            <a:r>
              <a:rPr lang="en-US" b="1" i="1" dirty="0" smtClean="0"/>
              <a:t> </a:t>
            </a:r>
            <a:r>
              <a:rPr lang="en-US" b="1" dirty="0" smtClean="0"/>
              <a:t>hearing loss:</a:t>
            </a:r>
          </a:p>
          <a:p>
            <a:r>
              <a:rPr lang="en-US" sz="2400" dirty="0" smtClean="0"/>
              <a:t>1. Can interfere with taking appropriate action to deal with a problem.</a:t>
            </a:r>
          </a:p>
          <a:p>
            <a:r>
              <a:rPr lang="en-US" sz="2400" dirty="0" smtClean="0"/>
              <a:t>2. Can happen so often they become automatic reactions.</a:t>
            </a:r>
          </a:p>
          <a:p>
            <a:r>
              <a:rPr lang="en-US" sz="2400" dirty="0" smtClean="0"/>
              <a:t>3. Can feel like a normal, justified reaction to a situation.</a:t>
            </a:r>
          </a:p>
          <a:p>
            <a:r>
              <a:rPr lang="en-US" sz="2400" dirty="0" smtClean="0"/>
              <a:t>4. Person doesn’t know what to do to prevent/reduce difficult situations-feels stuck!</a:t>
            </a:r>
          </a:p>
          <a:p>
            <a:r>
              <a:rPr lang="en-US" sz="2400" dirty="0" smtClean="0"/>
              <a:t>5.Doesn’t recognize/understand the relationship between specific situations, emotional responses, and their effects.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150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Questions for you:</a:t>
            </a:r>
            <a:endParaRPr lang="en-US" b="1" dirty="0"/>
          </a:p>
          <a:p>
            <a:r>
              <a:rPr lang="en-US" dirty="0" smtClean="0"/>
              <a:t>1. Have you had a negative </a:t>
            </a:r>
            <a:r>
              <a:rPr lang="en-US" dirty="0"/>
              <a:t>emotional </a:t>
            </a:r>
            <a:r>
              <a:rPr lang="en-US" dirty="0" smtClean="0"/>
              <a:t>reaction </a:t>
            </a:r>
            <a:r>
              <a:rPr lang="en-US" dirty="0"/>
              <a:t>(anxiety/</a:t>
            </a:r>
            <a:r>
              <a:rPr lang="en-US" dirty="0" smtClean="0"/>
              <a:t>fear, </a:t>
            </a:r>
            <a:r>
              <a:rPr lang="en-US" dirty="0"/>
              <a:t>irritation/</a:t>
            </a:r>
            <a:r>
              <a:rPr lang="en-US" dirty="0" smtClean="0"/>
              <a:t>anger, </a:t>
            </a:r>
            <a:r>
              <a:rPr lang="en-US" dirty="0"/>
              <a:t>embarrassment/</a:t>
            </a:r>
            <a:r>
              <a:rPr lang="en-US" dirty="0" smtClean="0"/>
              <a:t>shame, or guilt) to something that happened or was said recently?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Try to re-experience that feeling now.</a:t>
            </a:r>
          </a:p>
          <a:p>
            <a:endParaRPr lang="en-US" dirty="0"/>
          </a:p>
          <a:p>
            <a:r>
              <a:rPr lang="en-US" dirty="0" smtClean="0"/>
              <a:t>2. How did you know you were having that emotional</a:t>
            </a:r>
          </a:p>
          <a:p>
            <a:pPr marL="0" indent="0">
              <a:buNone/>
            </a:pPr>
            <a:r>
              <a:rPr lang="en-US" dirty="0" smtClean="0"/>
              <a:t>	response?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92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When you experienced that emotion that came to mind, what did you do?</a:t>
            </a:r>
          </a:p>
          <a:p>
            <a:r>
              <a:rPr lang="en-US" b="1" i="1" dirty="0"/>
              <a:t>Five F’s</a:t>
            </a:r>
          </a:p>
          <a:p>
            <a:r>
              <a:rPr lang="en-US" dirty="0"/>
              <a:t>Freeze</a:t>
            </a:r>
          </a:p>
          <a:p>
            <a:r>
              <a:rPr lang="en-US" dirty="0"/>
              <a:t>Flee</a:t>
            </a:r>
          </a:p>
          <a:p>
            <a:r>
              <a:rPr lang="en-US" dirty="0"/>
              <a:t>Fight</a:t>
            </a:r>
          </a:p>
          <a:p>
            <a:r>
              <a:rPr lang="en-US" dirty="0"/>
              <a:t>Faint</a:t>
            </a:r>
          </a:p>
          <a:p>
            <a:r>
              <a:rPr lang="en-US" dirty="0"/>
              <a:t>Fix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2972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Five </a:t>
            </a:r>
            <a:r>
              <a:rPr lang="en-US" b="1" i="1" dirty="0" smtClean="0"/>
              <a:t>F’s related to hearing loss:</a:t>
            </a:r>
            <a:endParaRPr lang="en-US" b="1" i="1" dirty="0"/>
          </a:p>
          <a:p>
            <a:r>
              <a:rPr lang="en-US" dirty="0" smtClean="0"/>
              <a:t>Freeze--Bluff</a:t>
            </a:r>
            <a:endParaRPr lang="en-US" dirty="0"/>
          </a:p>
          <a:p>
            <a:r>
              <a:rPr lang="en-US" dirty="0" smtClean="0"/>
              <a:t>Flee—Leave (physically or change subject), </a:t>
            </a:r>
            <a:endParaRPr lang="en-US" dirty="0"/>
          </a:p>
          <a:p>
            <a:r>
              <a:rPr lang="en-US" dirty="0" smtClean="0"/>
              <a:t>Fight—Argue, criticize, demand</a:t>
            </a:r>
            <a:endParaRPr lang="en-US" dirty="0"/>
          </a:p>
          <a:p>
            <a:r>
              <a:rPr lang="en-US" dirty="0" smtClean="0"/>
              <a:t>Faint—space out (withdraw psychologically)</a:t>
            </a:r>
            <a:endParaRPr lang="en-US" dirty="0"/>
          </a:p>
          <a:p>
            <a:r>
              <a:rPr lang="en-US" dirty="0" smtClean="0"/>
              <a:t>Fix—repair the problem/situation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56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Many </a:t>
            </a:r>
            <a:r>
              <a:rPr lang="en-US" dirty="0">
                <a:latin typeface="Times New Roman" charset="0"/>
              </a:rPr>
              <a:t>people who have hearing loss report experiencing distress when they fail to understand what someone is saying.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Communication partners also report experiencing distress when they are not being understood or are aware that their partner is not understanding someone else.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408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Hearing loss and </a:t>
            </a:r>
            <a:r>
              <a:rPr lang="en-US" sz="3200" b="1" dirty="0" smtClean="0"/>
              <a:t>emotion examples:</a:t>
            </a:r>
          </a:p>
          <a:p>
            <a:r>
              <a:rPr lang="en-US" dirty="0" smtClean="0"/>
              <a:t>Dancing and talking-embarrassment/shame</a:t>
            </a:r>
          </a:p>
          <a:p>
            <a:r>
              <a:rPr lang="en-US" dirty="0" smtClean="0"/>
              <a:t>Ghost Ranch cou</a:t>
            </a:r>
            <a:r>
              <a:rPr lang="en-US" dirty="0"/>
              <a:t>p</a:t>
            </a:r>
            <a:r>
              <a:rPr lang="en-US" dirty="0" smtClean="0"/>
              <a:t>le-anger/resentment</a:t>
            </a:r>
          </a:p>
          <a:p>
            <a:r>
              <a:rPr lang="en-US" dirty="0" smtClean="0"/>
              <a:t>Ghost Ranch grandpa-anxiety</a:t>
            </a:r>
          </a:p>
          <a:p>
            <a:r>
              <a:rPr lang="en-US" dirty="0" smtClean="0"/>
              <a:t>PA Executive-guilt</a:t>
            </a:r>
          </a:p>
          <a:p>
            <a:r>
              <a:rPr lang="en-US" dirty="0" smtClean="0"/>
              <a:t>White House-fear</a:t>
            </a:r>
          </a:p>
          <a:p>
            <a:r>
              <a:rPr lang="en-US" dirty="0" smtClean="0"/>
              <a:t>Minister’s wife-anxiety</a:t>
            </a:r>
          </a:p>
          <a:p>
            <a:r>
              <a:rPr lang="en-US" dirty="0" smtClean="0"/>
              <a:t>Dinner guest-anxiety/shame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319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charset="0"/>
              </a:rPr>
              <a:t>To reduce distress we need to:</a:t>
            </a:r>
          </a:p>
          <a:p>
            <a:r>
              <a:rPr lang="en-US" dirty="0" smtClean="0">
                <a:latin typeface="Times New Roman" charset="0"/>
              </a:rPr>
              <a:t>1. </a:t>
            </a:r>
            <a:r>
              <a:rPr lang="en-US" b="1" i="1" dirty="0" smtClean="0">
                <a:latin typeface="Times New Roman" charset="0"/>
              </a:rPr>
              <a:t>Manage </a:t>
            </a:r>
            <a:r>
              <a:rPr lang="en-US" b="1" i="1" dirty="0">
                <a:latin typeface="Times New Roman" charset="0"/>
              </a:rPr>
              <a:t>communication situations </a:t>
            </a:r>
            <a:r>
              <a:rPr lang="en-US" dirty="0">
                <a:latin typeface="Times New Roman" charset="0"/>
              </a:rPr>
              <a:t>in order to prevent or reduce those communication difficulties that are due to hearing loss. 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Failure to do so can result in feeling:</a:t>
            </a:r>
          </a:p>
          <a:p>
            <a:r>
              <a:rPr lang="en-US" sz="2400" i="1" dirty="0">
                <a:latin typeface="Times New Roman" charset="0"/>
              </a:rPr>
              <a:t>Less acceptable </a:t>
            </a:r>
            <a:r>
              <a:rPr lang="en-US" sz="2400" dirty="0">
                <a:latin typeface="Times New Roman" charset="0"/>
              </a:rPr>
              <a:t>to others,</a:t>
            </a:r>
          </a:p>
          <a:p>
            <a:r>
              <a:rPr lang="en-US" sz="2400" i="1" dirty="0">
                <a:latin typeface="Times New Roman" charset="0"/>
              </a:rPr>
              <a:t>Less competent</a:t>
            </a:r>
            <a:r>
              <a:rPr lang="en-US" sz="2400" dirty="0">
                <a:latin typeface="Times New Roman" charset="0"/>
              </a:rPr>
              <a:t> in work and everyday functioning, </a:t>
            </a:r>
          </a:p>
          <a:p>
            <a:r>
              <a:rPr lang="en-US" sz="2400" i="1" dirty="0">
                <a:latin typeface="Times New Roman" charset="0"/>
              </a:rPr>
              <a:t>Less influence or control </a:t>
            </a:r>
            <a:r>
              <a:rPr lang="en-US" sz="2400" dirty="0">
                <a:latin typeface="Times New Roman" charset="0"/>
              </a:rPr>
              <a:t>over social and other events.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286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We also need to: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.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b="1" i="1" dirty="0">
                <a:latin typeface="Times New Roman" charset="0"/>
              </a:rPr>
              <a:t>Manage </a:t>
            </a:r>
            <a:r>
              <a:rPr lang="en-US" b="1" i="1" dirty="0" smtClean="0">
                <a:latin typeface="Times New Roman" charset="0"/>
              </a:rPr>
              <a:t>ourselves</a:t>
            </a:r>
            <a:r>
              <a:rPr lang="en-US" b="1" i="1" dirty="0"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Even when </a:t>
            </a:r>
            <a:r>
              <a:rPr lang="en-US" dirty="0" smtClean="0">
                <a:latin typeface="Times New Roman" charset="0"/>
              </a:rPr>
              <a:t>we learn </a:t>
            </a:r>
            <a:r>
              <a:rPr lang="en-US" dirty="0">
                <a:latin typeface="Times New Roman" charset="0"/>
              </a:rPr>
              <a:t>and regularly practice tactics and strategies for preventing or reducing communication breakdowns, </a:t>
            </a:r>
            <a:r>
              <a:rPr lang="en-US" dirty="0" smtClean="0">
                <a:latin typeface="Times New Roman" charset="0"/>
              </a:rPr>
              <a:t>we </a:t>
            </a:r>
            <a:r>
              <a:rPr lang="en-US" dirty="0">
                <a:latin typeface="Times New Roman" charset="0"/>
              </a:rPr>
              <a:t>will not always be successful because:</a:t>
            </a:r>
          </a:p>
          <a:p>
            <a:r>
              <a:rPr lang="en-US" dirty="0">
                <a:latin typeface="Times New Roman" charset="0"/>
              </a:rPr>
              <a:t>a. Other people </a:t>
            </a:r>
            <a:r>
              <a:rPr lang="en-US" dirty="0" smtClean="0">
                <a:latin typeface="Times New Roman" charset="0"/>
              </a:rPr>
              <a:t>can’t, </a:t>
            </a:r>
            <a:r>
              <a:rPr lang="en-US" dirty="0">
                <a:latin typeface="Times New Roman" charset="0"/>
              </a:rPr>
              <a:t>or refuse </a:t>
            </a:r>
            <a:r>
              <a:rPr lang="en-US" dirty="0" smtClean="0">
                <a:latin typeface="Times New Roman" charset="0"/>
              </a:rPr>
              <a:t>to, </a:t>
            </a:r>
            <a:r>
              <a:rPr lang="en-US" dirty="0">
                <a:latin typeface="Times New Roman" charset="0"/>
              </a:rPr>
              <a:t>cooperate, and/or</a:t>
            </a:r>
          </a:p>
          <a:p>
            <a:r>
              <a:rPr lang="en-US" dirty="0">
                <a:latin typeface="Times New Roman" charset="0"/>
              </a:rPr>
              <a:t>b. It is not possible to modify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503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Beneficial and Harmful Habits</a:t>
            </a:r>
          </a:p>
          <a:p>
            <a:r>
              <a:rPr lang="en-US" sz="2400" dirty="0" smtClean="0"/>
              <a:t>1. What are some beneficial habits for people who have hearing loss (PHL)?</a:t>
            </a:r>
          </a:p>
          <a:p>
            <a:r>
              <a:rPr lang="en-US" sz="2400" dirty="0" smtClean="0"/>
              <a:t>2. What are some beneficial habits for their communication partners (CPs)?</a:t>
            </a:r>
          </a:p>
          <a:p>
            <a:r>
              <a:rPr lang="en-US" sz="2400" dirty="0" smtClean="0"/>
              <a:t>3. </a:t>
            </a:r>
            <a:r>
              <a:rPr lang="en-US" sz="2400" dirty="0"/>
              <a:t>What are some </a:t>
            </a:r>
            <a:r>
              <a:rPr lang="en-US" sz="2400" dirty="0" smtClean="0"/>
              <a:t>harmful habits </a:t>
            </a:r>
            <a:r>
              <a:rPr lang="en-US" sz="2400" dirty="0"/>
              <a:t>for people who have hearing loss (PHL)?</a:t>
            </a:r>
          </a:p>
          <a:p>
            <a:r>
              <a:rPr lang="en-US" sz="2400" dirty="0" smtClean="0"/>
              <a:t>4. </a:t>
            </a:r>
            <a:r>
              <a:rPr lang="en-US" sz="2400" dirty="0"/>
              <a:t>What are some </a:t>
            </a:r>
            <a:r>
              <a:rPr lang="en-US" sz="2400" dirty="0" smtClean="0"/>
              <a:t>harmful </a:t>
            </a:r>
            <a:r>
              <a:rPr lang="en-US" sz="2400" dirty="0"/>
              <a:t>habits for their communication partners (CPs)?</a:t>
            </a:r>
          </a:p>
        </p:txBody>
      </p:sp>
    </p:spTree>
    <p:extLst>
      <p:ext uri="{BB962C8B-B14F-4D97-AF65-F5344CB8AC3E}">
        <p14:creationId xmlns:p14="http://schemas.microsoft.com/office/powerpoint/2010/main" val="2865385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65"/>
            <a:ext cx="7886700" cy="3834774"/>
          </a:xfrm>
        </p:spPr>
        <p:txBody>
          <a:bodyPr/>
          <a:lstStyle/>
          <a:p>
            <a:r>
              <a:rPr lang="en-US" b="1" dirty="0" smtClean="0"/>
              <a:t>Emotions and Hearing loss additional factors:</a:t>
            </a:r>
          </a:p>
          <a:p>
            <a:endParaRPr lang="en-US" dirty="0"/>
          </a:p>
          <a:p>
            <a:r>
              <a:rPr lang="en-US" dirty="0" smtClean="0"/>
              <a:t>Listening effort—hearing aids don’t help</a:t>
            </a:r>
          </a:p>
          <a:p>
            <a:endParaRPr lang="en-US" dirty="0"/>
          </a:p>
          <a:p>
            <a:r>
              <a:rPr lang="en-US" dirty="0" smtClean="0"/>
              <a:t>Aging brain: loses top-down—uses bottom-up processing.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578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Survival</a:t>
            </a:r>
            <a:r>
              <a:rPr lang="en-US" b="1" dirty="0" smtClean="0"/>
              <a:t> functions of emotions:</a:t>
            </a:r>
          </a:p>
          <a:p>
            <a:pPr algn="ctr"/>
            <a:endParaRPr lang="en-US" dirty="0"/>
          </a:p>
          <a:p>
            <a:r>
              <a:rPr lang="en-US" dirty="0" smtClean="0"/>
              <a:t>Emotions lead us to </a:t>
            </a:r>
            <a:r>
              <a:rPr lang="en-US" i="1" dirty="0" smtClean="0"/>
              <a:t>avoid or escape </a:t>
            </a:r>
            <a:r>
              <a:rPr lang="en-US" dirty="0" smtClean="0"/>
              <a:t>from those thing in the environment that </a:t>
            </a:r>
            <a:r>
              <a:rPr lang="en-US" dirty="0"/>
              <a:t>a</a:t>
            </a:r>
            <a:r>
              <a:rPr lang="en-US" dirty="0" smtClean="0"/>
              <a:t>re dangerous or threatening.</a:t>
            </a:r>
          </a:p>
          <a:p>
            <a:endParaRPr lang="en-US" dirty="0"/>
          </a:p>
          <a:p>
            <a:r>
              <a:rPr lang="en-US" dirty="0" smtClean="0"/>
              <a:t>Emotions lead us to </a:t>
            </a:r>
            <a:r>
              <a:rPr lang="en-US" i="1" dirty="0" smtClean="0"/>
              <a:t>locate and acquire </a:t>
            </a:r>
            <a:r>
              <a:rPr lang="en-US" dirty="0" smtClean="0"/>
              <a:t>those things in the environment that are beneficial for survival.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25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Emotions serve a </a:t>
            </a:r>
            <a:r>
              <a:rPr lang="en-US" sz="3000" b="1" i="1" dirty="0" smtClean="0"/>
              <a:t>social</a:t>
            </a:r>
            <a:r>
              <a:rPr lang="en-US" sz="3000" b="1" dirty="0" smtClean="0"/>
              <a:t> function by letting others know what we like and don’t like.</a:t>
            </a:r>
          </a:p>
          <a:p>
            <a:r>
              <a:rPr lang="en-US" sz="3000" dirty="0" smtClean="0"/>
              <a:t>We transmit emotions by:</a:t>
            </a:r>
          </a:p>
          <a:p>
            <a:r>
              <a:rPr lang="en-US" sz="2400" dirty="0" smtClean="0"/>
              <a:t>Words we say</a:t>
            </a:r>
          </a:p>
          <a:p>
            <a:r>
              <a:rPr lang="en-US" sz="2400" dirty="0" smtClean="0"/>
              <a:t>Tone of voice</a:t>
            </a:r>
          </a:p>
          <a:p>
            <a:r>
              <a:rPr lang="en-US" sz="2400" dirty="0" smtClean="0"/>
              <a:t>Rhythm of speech</a:t>
            </a:r>
          </a:p>
          <a:p>
            <a:r>
              <a:rPr lang="en-US" sz="2400" dirty="0" smtClean="0"/>
              <a:t>Facial expression (40 of the facial muscles)</a:t>
            </a:r>
          </a:p>
          <a:p>
            <a:r>
              <a:rPr lang="en-US" sz="2400" dirty="0" smtClean="0"/>
              <a:t>Body language</a:t>
            </a:r>
          </a:p>
          <a:p>
            <a:r>
              <a:rPr lang="en-US" sz="2400" dirty="0" smtClean="0"/>
              <a:t>Mirror neurons</a:t>
            </a:r>
          </a:p>
          <a:p>
            <a:r>
              <a:rPr lang="en-US" sz="2400" dirty="0" smtClean="0"/>
              <a:t>Electro-magnetic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6577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of </a:t>
            </a:r>
            <a:r>
              <a:rPr lang="en-US" i="1" dirty="0"/>
              <a:t>Positive/Negative </a:t>
            </a:r>
            <a:r>
              <a:rPr lang="en-US" dirty="0"/>
              <a:t>emotions and DHEA/</a:t>
            </a:r>
            <a:r>
              <a:rPr lang="en-US" dirty="0" smtClean="0"/>
              <a:t>Cortisol</a:t>
            </a:r>
          </a:p>
          <a:p>
            <a:endParaRPr lang="en-US" dirty="0"/>
          </a:p>
          <a:p>
            <a:r>
              <a:rPr lang="en-US" dirty="0" smtClean="0"/>
              <a:t>Emotional </a:t>
            </a:r>
            <a:r>
              <a:rPr lang="en-US" dirty="0"/>
              <a:t>ups and </a:t>
            </a:r>
            <a:r>
              <a:rPr lang="en-US" dirty="0" smtClean="0"/>
              <a:t>downs within certain limits are a necessary part of our everyday, normal experiences and provide and enhance the quality of our lives.</a:t>
            </a:r>
          </a:p>
          <a:p>
            <a:r>
              <a:rPr lang="en-US" dirty="0" smtClean="0"/>
              <a:t>We need a certain amount of anxiety to do the more difficult things we need to do.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14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44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436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6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Shifting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100%   Maximum level of anxiety he has ever experienced            </a:t>
            </a:r>
          </a:p>
          <a:p>
            <a:r>
              <a:rPr lang="en-US" dirty="0"/>
              <a:t>           </a:t>
            </a:r>
          </a:p>
          <a:p>
            <a:r>
              <a:rPr lang="en-US" dirty="0"/>
              <a:t>   75%   Sometimes he experiences this level of anxiety                       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  50%   Level of anxiety he often experiences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  25%   His </a:t>
            </a:r>
            <a:r>
              <a:rPr lang="en-US" i="1" dirty="0"/>
              <a:t>current perception </a:t>
            </a:r>
            <a:r>
              <a:rPr lang="en-US" dirty="0"/>
              <a:t>of baseline level (no anxiety)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     0%   His </a:t>
            </a:r>
            <a:r>
              <a:rPr lang="en-US" i="1" dirty="0"/>
              <a:t>previous baseline</a:t>
            </a:r>
            <a:r>
              <a:rPr lang="en-US" dirty="0"/>
              <a:t> level  (</a:t>
            </a:r>
            <a:r>
              <a:rPr lang="en-US" i="1" dirty="0"/>
              <a:t>no anxiety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4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Threat pattern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i="1" dirty="0"/>
              <a:t>stress response </a:t>
            </a:r>
            <a:r>
              <a:rPr lang="en-US" sz="2800" dirty="0"/>
              <a:t>involves two major pathways:</a:t>
            </a:r>
          </a:p>
          <a:p>
            <a:r>
              <a:rPr lang="en-US" sz="2800" dirty="0"/>
              <a:t>1.The neuroendocrine HPA axis, and</a:t>
            </a:r>
          </a:p>
          <a:p>
            <a:r>
              <a:rPr lang="en-US" sz="2800" dirty="0"/>
              <a:t>2. The autonomic NS</a:t>
            </a:r>
          </a:p>
          <a:p>
            <a:r>
              <a:rPr lang="en-US" sz="2800" dirty="0"/>
              <a:t>The </a:t>
            </a:r>
            <a:r>
              <a:rPr lang="en-US" sz="2800" i="1" dirty="0"/>
              <a:t>threat pattern </a:t>
            </a:r>
            <a:r>
              <a:rPr lang="en-US" sz="2800" dirty="0"/>
              <a:t>is a cardiovascular response to this activation comprised of:</a:t>
            </a:r>
          </a:p>
          <a:p>
            <a:r>
              <a:rPr lang="en-US" sz="2800" dirty="0"/>
              <a:t>1. Increased heart rate, and </a:t>
            </a:r>
          </a:p>
          <a:p>
            <a:r>
              <a:rPr lang="en-US" sz="2800" dirty="0"/>
              <a:t>2. Peripheral vasoconstriction</a:t>
            </a:r>
          </a:p>
        </p:txBody>
      </p:sp>
    </p:spTree>
    <p:extLst>
      <p:ext uri="{BB962C8B-B14F-4D97-AF65-F5344CB8AC3E}">
        <p14:creationId xmlns:p14="http://schemas.microsoft.com/office/powerpoint/2010/main" val="412712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9" name="Object 2"/>
          <p:cNvGraphicFramePr>
            <a:graphicFrameLocks noChangeAspect="1"/>
          </p:cNvGraphicFramePr>
          <p:nvPr/>
        </p:nvGraphicFramePr>
        <p:xfrm>
          <a:off x="457200" y="457200"/>
          <a:ext cx="891222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Acrobat Document" r:id="rId3" imgW="9601200" imgH="5829300" progId="AcroExch.Document.7">
                  <p:embed/>
                </p:oleObj>
              </mc:Choice>
              <mc:Fallback>
                <p:oleObj name="Acrobat Document" r:id="rId3" imgW="9601200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91222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2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Owner\My Documents\slide five_files\03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6988"/>
            <a:ext cx="833755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5366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Object 4"/>
          <p:cNvGraphicFramePr>
            <a:graphicFrameLocks noChangeAspect="1"/>
          </p:cNvGraphicFramePr>
          <p:nvPr/>
        </p:nvGraphicFramePr>
        <p:xfrm>
          <a:off x="1828800" y="0"/>
          <a:ext cx="5562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Acrobat Document" r:id="rId3" imgW="3683000" imgH="6235700" progId="AcroExch.Document.7">
                  <p:embed/>
                </p:oleObj>
              </mc:Choice>
              <mc:Fallback>
                <p:oleObj name="Acrobat Document" r:id="rId3" imgW="3683000" imgH="62357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5562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76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Effects of Hearing Loss</a:t>
            </a:r>
            <a:endParaRPr lang="en-US" sz="2400" dirty="0"/>
          </a:p>
          <a:p>
            <a:r>
              <a:rPr lang="en-US" sz="2400" dirty="0">
                <a:latin typeface="Times New Roman" charset="0"/>
              </a:rPr>
              <a:t>Hearing loss, </a:t>
            </a:r>
            <a:r>
              <a:rPr lang="en-US" sz="2400" dirty="0" smtClean="0">
                <a:latin typeface="Times New Roman" charset="0"/>
              </a:rPr>
              <a:t>one of our </a:t>
            </a:r>
            <a:r>
              <a:rPr lang="en-US" sz="2400" dirty="0">
                <a:latin typeface="Times New Roman" charset="0"/>
              </a:rPr>
              <a:t>most basic and important </a:t>
            </a:r>
            <a:r>
              <a:rPr lang="en-US" sz="2400" dirty="0" smtClean="0">
                <a:latin typeface="Times New Roman" charset="0"/>
              </a:rPr>
              <a:t>senses, </a:t>
            </a:r>
            <a:r>
              <a:rPr lang="en-US" sz="2400" dirty="0">
                <a:latin typeface="Times New Roman" charset="0"/>
              </a:rPr>
              <a:t>affects two </a:t>
            </a:r>
            <a:r>
              <a:rPr lang="en-US" sz="2400" dirty="0" smtClean="0">
                <a:latin typeface="Times New Roman" charset="0"/>
              </a:rPr>
              <a:t>levels </a:t>
            </a:r>
            <a:r>
              <a:rPr lang="en-US" sz="2400" dirty="0">
                <a:latin typeface="Times New Roman" charset="0"/>
              </a:rPr>
              <a:t>of human functioning</a:t>
            </a:r>
            <a:r>
              <a:rPr lang="en-US" sz="2400" dirty="0" smtClean="0">
                <a:latin typeface="Times New Roman" charset="0"/>
              </a:rPr>
              <a:t>: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1. External</a:t>
            </a:r>
            <a:r>
              <a:rPr lang="en-US" sz="2400" i="1" dirty="0">
                <a:latin typeface="Times New Roman" charset="0"/>
              </a:rPr>
              <a:t>, physical</a:t>
            </a:r>
            <a:r>
              <a:rPr lang="en-US" sz="2400" dirty="0">
                <a:latin typeface="Times New Roman" charset="0"/>
              </a:rPr>
              <a:t> and </a:t>
            </a:r>
            <a:r>
              <a:rPr lang="en-US" sz="2400" i="1" dirty="0">
                <a:latin typeface="Times New Roman" charset="0"/>
              </a:rPr>
              <a:t>social , </a:t>
            </a:r>
            <a:r>
              <a:rPr lang="en-US" sz="2400" dirty="0">
                <a:latin typeface="Times New Roman" charset="0"/>
              </a:rPr>
              <a:t>and</a:t>
            </a:r>
          </a:p>
          <a:p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2. Internal, </a:t>
            </a:r>
            <a:r>
              <a:rPr lang="en-US" sz="2400" i="1" dirty="0">
                <a:latin typeface="Times New Roman" charset="0"/>
              </a:rPr>
              <a:t>physiological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i="1" dirty="0">
                <a:latin typeface="Times New Roman" charset="0"/>
              </a:rPr>
              <a:t>emotiona</a:t>
            </a:r>
            <a:r>
              <a:rPr lang="en-US" sz="2400" dirty="0">
                <a:latin typeface="Times New Roman" charset="0"/>
              </a:rPr>
              <a:t>l, and </a:t>
            </a:r>
            <a:r>
              <a:rPr lang="en-US" sz="2400" i="1" dirty="0" smtClean="0">
                <a:latin typeface="Times New Roman" charset="0"/>
              </a:rPr>
              <a:t>cognitive</a:t>
            </a:r>
            <a:r>
              <a:rPr lang="en-US" sz="2400" dirty="0" smtClean="0">
                <a:latin typeface="Times New Roman" charset="0"/>
              </a:rPr>
              <a:t>.</a:t>
            </a:r>
          </a:p>
          <a:p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3. The interactions between 1 and 2 are critical. </a:t>
            </a:r>
            <a:endParaRPr lang="en-US" sz="2400" dirty="0">
              <a:latin typeface="Times New Roman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46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Object 4"/>
          <p:cNvGraphicFramePr>
            <a:graphicFrameLocks noChangeAspect="1"/>
          </p:cNvGraphicFramePr>
          <p:nvPr/>
        </p:nvGraphicFramePr>
        <p:xfrm>
          <a:off x="1905000" y="0"/>
          <a:ext cx="5410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Acrobat Document" r:id="rId3" imgW="3759200" imgH="6311900" progId="AcroExch.Document.7">
                  <p:embed/>
                </p:oleObj>
              </mc:Choice>
              <mc:Fallback>
                <p:oleObj name="Acrobat Document" r:id="rId3" imgW="3759200" imgH="63119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0"/>
                        <a:ext cx="5410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033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Parasympathetic (inhibitory) activity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fastest way to activate the stress response, e.g., increase heart rate, etc. is to remove the brake by inhibiting vagal activation—occurs in </a:t>
            </a:r>
            <a:r>
              <a:rPr lang="en-US" i="1" dirty="0"/>
              <a:t>milliseconds</a:t>
            </a:r>
            <a:r>
              <a:rPr lang="en-US" dirty="0"/>
              <a:t>.</a:t>
            </a:r>
          </a:p>
          <a:p>
            <a:r>
              <a:rPr lang="en-US" dirty="0"/>
              <a:t>Sympathetic activation occurs in </a:t>
            </a:r>
            <a:r>
              <a:rPr lang="en-US" i="1" dirty="0"/>
              <a:t>seconds</a:t>
            </a:r>
            <a:r>
              <a:rPr lang="en-US" dirty="0"/>
              <a:t>.</a:t>
            </a:r>
          </a:p>
          <a:p>
            <a:r>
              <a:rPr lang="en-US" dirty="0"/>
              <a:t>HPA axis activation occurs in </a:t>
            </a:r>
            <a:r>
              <a:rPr lang="en-US" i="1" dirty="0"/>
              <a:t>minutes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0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emotions run high and/or are chronically activated, they reactively produce behavior before we have opportunity to think about </a:t>
            </a:r>
            <a:r>
              <a:rPr lang="en-US" dirty="0"/>
              <a:t>a</a:t>
            </a:r>
            <a:r>
              <a:rPr lang="en-US" dirty="0" smtClean="0"/>
              <a:t>nd evaluate the situation to determine the best course of action.</a:t>
            </a:r>
            <a:endParaRPr lang="en-US" dirty="0"/>
          </a:p>
          <a:p>
            <a:r>
              <a:rPr lang="en-US" dirty="0" smtClean="0"/>
              <a:t>Then, we may find ourselves thinking, </a:t>
            </a:r>
            <a:r>
              <a:rPr lang="en-US" i="1" dirty="0" smtClean="0"/>
              <a:t>“I wish I hadn’t said that.” </a:t>
            </a:r>
            <a:r>
              <a:rPr lang="en-US" dirty="0" smtClean="0"/>
              <a:t>or</a:t>
            </a:r>
            <a:r>
              <a:rPr lang="en-US" i="1" dirty="0" smtClean="0"/>
              <a:t> “I wish I hadn’t done that.”</a:t>
            </a:r>
          </a:p>
          <a:p>
            <a:r>
              <a:rPr lang="en-US" dirty="0" smtClean="0"/>
              <a:t>We also may be unable to </a:t>
            </a:r>
            <a:r>
              <a:rPr lang="en-US" i="1" dirty="0" smtClean="0"/>
              <a:t>access and use </a:t>
            </a:r>
            <a:r>
              <a:rPr lang="en-US" dirty="0" smtClean="0"/>
              <a:t>the techniques we know to be helpful for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623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65"/>
            <a:ext cx="7886700" cy="383477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b="1" dirty="0"/>
              <a:t>Emotions are aroused </a:t>
            </a:r>
            <a:r>
              <a:rPr lang="en-US" sz="3000" b="1" dirty="0" smtClean="0"/>
              <a:t>by</a:t>
            </a:r>
            <a:r>
              <a:rPr lang="en-US" sz="3000" dirty="0" smtClean="0"/>
              <a:t>:</a:t>
            </a:r>
          </a:p>
          <a:p>
            <a:endParaRPr lang="en-US" sz="3500" dirty="0"/>
          </a:p>
          <a:p>
            <a:r>
              <a:rPr lang="en-US" dirty="0" smtClean="0"/>
              <a:t>1. </a:t>
            </a:r>
            <a:r>
              <a:rPr lang="en-US" i="1" dirty="0" smtClean="0"/>
              <a:t>Current events</a:t>
            </a:r>
            <a:r>
              <a:rPr lang="en-US" dirty="0" smtClean="0"/>
              <a:t>—What is happening now.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i="1" dirty="0" smtClean="0"/>
              <a:t>Past events</a:t>
            </a:r>
            <a:r>
              <a:rPr lang="en-US" dirty="0" smtClean="0"/>
              <a:t>—Memories of what happened  		before.</a:t>
            </a:r>
          </a:p>
          <a:p>
            <a:endParaRPr lang="en-US" dirty="0"/>
          </a:p>
          <a:p>
            <a:r>
              <a:rPr lang="en-US" dirty="0" smtClean="0"/>
              <a:t>3. </a:t>
            </a:r>
            <a:r>
              <a:rPr lang="en-US" i="1" dirty="0" smtClean="0"/>
              <a:t>Future events</a:t>
            </a:r>
            <a:r>
              <a:rPr lang="en-US" dirty="0" smtClean="0"/>
              <a:t>—Anticipation of an upcoming event.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670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oung gnu/deer captured by lioness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kinds of situations generally arouse negative emotions in you?</a:t>
            </a:r>
          </a:p>
          <a:p>
            <a:r>
              <a:rPr lang="en-US" dirty="0" smtClean="0"/>
              <a:t>Anger?</a:t>
            </a:r>
            <a:endParaRPr lang="en-US" dirty="0"/>
          </a:p>
          <a:p>
            <a:r>
              <a:rPr lang="en-US" dirty="0" smtClean="0"/>
              <a:t>Fear/anxiety?</a:t>
            </a:r>
            <a:endParaRPr lang="en-US" dirty="0"/>
          </a:p>
          <a:p>
            <a:r>
              <a:rPr lang="en-US" dirty="0" smtClean="0"/>
              <a:t>Embarrassment/shame?</a:t>
            </a:r>
          </a:p>
          <a:p>
            <a:r>
              <a:rPr lang="en-US" dirty="0" smtClean="0"/>
              <a:t>Sadness/depression?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19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65"/>
            <a:ext cx="7886700" cy="3834774"/>
          </a:xfrm>
        </p:spPr>
        <p:txBody>
          <a:bodyPr/>
          <a:lstStyle/>
          <a:p>
            <a:r>
              <a:rPr lang="en-US" dirty="0" smtClean="0"/>
              <a:t>Remember that</a:t>
            </a:r>
            <a:r>
              <a:rPr lang="en-US" b="1" i="1" dirty="0" smtClean="0"/>
              <a:t> behavior </a:t>
            </a:r>
            <a:r>
              <a:rPr lang="en-US" dirty="0" smtClean="0"/>
              <a:t>is a function of:</a:t>
            </a:r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Thoughts</a:t>
            </a:r>
            <a:r>
              <a:rPr lang="en-US" dirty="0" smtClean="0"/>
              <a:t>—evaluations, judgments concerning what is happening, what happened, what might happen, what to do.   </a:t>
            </a:r>
          </a:p>
          <a:p>
            <a:r>
              <a:rPr lang="en-US" dirty="0"/>
              <a:t> </a:t>
            </a:r>
            <a:r>
              <a:rPr lang="en-US" dirty="0" smtClean="0"/>
              <a:t>   and</a:t>
            </a:r>
          </a:p>
          <a:p>
            <a:r>
              <a:rPr lang="en-US" b="1" i="1" dirty="0" smtClean="0"/>
              <a:t>Emotions</a:t>
            </a:r>
            <a:r>
              <a:rPr lang="en-US" dirty="0" smtClean="0"/>
              <a:t>—feelings that motivate taking the action.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4126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0" y="182881"/>
            <a:ext cx="7886700" cy="1452880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65"/>
            <a:ext cx="7886700" cy="3834774"/>
          </a:xfrm>
        </p:spPr>
        <p:txBody>
          <a:bodyPr/>
          <a:lstStyle/>
          <a:p>
            <a:r>
              <a:rPr lang="en-US" b="1" i="1" dirty="0" smtClean="0"/>
              <a:t>E-motions</a:t>
            </a:r>
            <a:r>
              <a:rPr lang="en-US" dirty="0" smtClean="0"/>
              <a:t>-this spelling helps in remembering that emotions move us, that is, produce movement in:</a:t>
            </a:r>
          </a:p>
          <a:p>
            <a:endParaRPr lang="en-US" dirty="0" smtClean="0"/>
          </a:p>
          <a:p>
            <a:r>
              <a:rPr lang="en-US" dirty="0" smtClean="0"/>
              <a:t>1. Internal, physiological processes, and</a:t>
            </a:r>
          </a:p>
          <a:p>
            <a:endParaRPr lang="en-US" dirty="0"/>
          </a:p>
          <a:p>
            <a:r>
              <a:rPr lang="en-US" dirty="0" smtClean="0"/>
              <a:t>2. External, muscle movements that produce our interactions with the physical and social environments.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83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28650" y="284480"/>
            <a:ext cx="7886700" cy="12598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Important emotional dimensions: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How </a:t>
            </a:r>
            <a:r>
              <a:rPr lang="en-US" dirty="0">
                <a:latin typeface="Times New Roman" charset="0"/>
              </a:rPr>
              <a:t>much (intensity)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How long (duration)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How often (frequency)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834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20090" y="274320"/>
            <a:ext cx="7886700" cy="1320799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Fast track and Slow track responding and Habits:</a:t>
            </a:r>
          </a:p>
          <a:p>
            <a:endParaRPr lang="en-US" i="1" dirty="0"/>
          </a:p>
          <a:p>
            <a:r>
              <a:rPr lang="en-US" i="1" dirty="0" smtClean="0"/>
              <a:t>Fast track--</a:t>
            </a:r>
            <a:r>
              <a:rPr lang="en-US" dirty="0" smtClean="0"/>
              <a:t>Sensation&gt; central relay station &gt; emotional center&gt; muscle activation </a:t>
            </a:r>
            <a:r>
              <a:rPr lang="en-US" dirty="0"/>
              <a:t>&amp;</a:t>
            </a:r>
            <a:r>
              <a:rPr lang="en-US" dirty="0" smtClean="0"/>
              <a:t> hormones &gt; verbal/physical behavior.</a:t>
            </a:r>
          </a:p>
          <a:p>
            <a:endParaRPr lang="en-US" dirty="0"/>
          </a:p>
          <a:p>
            <a:r>
              <a:rPr lang="en-US" i="1" dirty="0" smtClean="0"/>
              <a:t>Slow track</a:t>
            </a:r>
            <a:r>
              <a:rPr lang="en-US" dirty="0" smtClean="0"/>
              <a:t>-Sensation&gt; </a:t>
            </a:r>
            <a:r>
              <a:rPr lang="en-US" dirty="0"/>
              <a:t>central relay station </a:t>
            </a:r>
            <a:r>
              <a:rPr lang="en-US" dirty="0" smtClean="0"/>
              <a:t>&gt; decision/judgment center &amp; </a:t>
            </a:r>
            <a:r>
              <a:rPr lang="en-US" dirty="0"/>
              <a:t>emotional center</a:t>
            </a:r>
            <a:r>
              <a:rPr lang="en-US" dirty="0" smtClean="0"/>
              <a:t> &gt; </a:t>
            </a:r>
            <a:r>
              <a:rPr lang="en-US" dirty="0"/>
              <a:t>muscle activation &amp; hormones </a:t>
            </a:r>
            <a:r>
              <a:rPr lang="en-US" dirty="0" smtClean="0"/>
              <a:t>&gt; verbal/physical behavior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95714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Hearing Loss and The Physical Environment</a:t>
            </a:r>
          </a:p>
          <a:p>
            <a:r>
              <a:rPr lang="en-US" sz="2400" dirty="0">
                <a:latin typeface="Times New Roman" charset="0"/>
              </a:rPr>
              <a:t>The external </a:t>
            </a:r>
            <a:r>
              <a:rPr lang="en-US" sz="2400" i="1" dirty="0">
                <a:latin typeface="Times New Roman" charset="0"/>
              </a:rPr>
              <a:t>environmental</a:t>
            </a:r>
            <a:r>
              <a:rPr lang="en-US" sz="2400" dirty="0">
                <a:latin typeface="Times New Roman" charset="0"/>
              </a:rPr>
              <a:t> system—hearing </a:t>
            </a:r>
            <a:r>
              <a:rPr lang="en-US" sz="2400" dirty="0" smtClean="0">
                <a:latin typeface="Times New Roman" charset="0"/>
              </a:rPr>
              <a:t>loss </a:t>
            </a:r>
            <a:r>
              <a:rPr lang="en-US" sz="2400" dirty="0">
                <a:latin typeface="Times New Roman" charset="0"/>
              </a:rPr>
              <a:t>affects a person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altLang="ja-JP" sz="2400" dirty="0">
                <a:latin typeface="Times New Roman" charset="0"/>
              </a:rPr>
              <a:t>s ability to detect important environmental </a:t>
            </a:r>
            <a:r>
              <a:rPr lang="en-US" altLang="ja-JP" sz="2400" dirty="0" smtClean="0">
                <a:latin typeface="Times New Roman" charset="0"/>
              </a:rPr>
              <a:t>sounds: </a:t>
            </a:r>
            <a:endParaRPr lang="en-US" altLang="ja-JP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Such as?......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Katrina, car horns, alarms clock, sirens, telephone ringing, kettle whistling, microwave timer, </a:t>
            </a:r>
            <a:r>
              <a:rPr lang="en-US" sz="2400" dirty="0" smtClean="0">
                <a:latin typeface="Times New Roman" charset="0"/>
              </a:rPr>
              <a:t>growling dog, etc.</a:t>
            </a:r>
            <a:endParaRPr lang="en-US" sz="2400" dirty="0">
              <a:latin typeface="Times New Roman" charset="0"/>
            </a:endParaRPr>
          </a:p>
          <a:p>
            <a:r>
              <a:rPr lang="en-US" sz="2400" b="1" i="1" dirty="0">
                <a:latin typeface="Times New Roman" charset="0"/>
              </a:rPr>
              <a:t>Question: </a:t>
            </a:r>
            <a:r>
              <a:rPr lang="en-US" sz="2400" dirty="0">
                <a:latin typeface="Times New Roman" charset="0"/>
              </a:rPr>
              <a:t>What is the influence </a:t>
            </a:r>
            <a:r>
              <a:rPr lang="en-US" sz="2400" dirty="0" smtClean="0">
                <a:latin typeface="Times New Roman" charset="0"/>
              </a:rPr>
              <a:t>of one’</a:t>
            </a:r>
            <a:r>
              <a:rPr lang="en-US" altLang="ja-JP" sz="2400" dirty="0" smtClean="0">
                <a:latin typeface="Times New Roman" charset="0"/>
              </a:rPr>
              <a:t>s </a:t>
            </a:r>
            <a:r>
              <a:rPr lang="en-US" altLang="ja-JP" sz="2400" dirty="0">
                <a:latin typeface="Times New Roman" charset="0"/>
              </a:rPr>
              <a:t>sense of </a:t>
            </a:r>
            <a:r>
              <a:rPr lang="en-US" altLang="ja-JP" sz="2400" i="1" dirty="0" smtClean="0">
                <a:latin typeface="Times New Roman" charset="0"/>
              </a:rPr>
              <a:t>control </a:t>
            </a:r>
            <a:r>
              <a:rPr lang="en-US" altLang="ja-JP" sz="2400" i="1" dirty="0">
                <a:latin typeface="Times New Roman" charset="0"/>
              </a:rPr>
              <a:t>or influence </a:t>
            </a:r>
            <a:r>
              <a:rPr lang="en-US" altLang="ja-JP" sz="2400" dirty="0">
                <a:latin typeface="Times New Roman" charset="0"/>
              </a:rPr>
              <a:t>over </a:t>
            </a:r>
            <a:r>
              <a:rPr lang="en-US" altLang="ja-JP" sz="2400" dirty="0" smtClean="0">
                <a:latin typeface="Times New Roman" charset="0"/>
              </a:rPr>
              <a:t>events on feeling competent, comfortable?</a:t>
            </a:r>
            <a:endParaRPr lang="en-US" altLang="ja-JP" sz="2400" dirty="0">
              <a:latin typeface="Times New Roman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9798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18490" y="0"/>
            <a:ext cx="7886700" cy="1767840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/>
              <a:t>Two types of emotional memories</a:t>
            </a:r>
            <a:endParaRPr lang="en-US" sz="3000" b="1" dirty="0" smtClean="0"/>
          </a:p>
          <a:p>
            <a:endParaRPr lang="en-US" sz="3500" dirty="0"/>
          </a:p>
          <a:p>
            <a:r>
              <a:rPr lang="en-US" dirty="0" smtClean="0"/>
              <a:t>1. </a:t>
            </a:r>
            <a:r>
              <a:rPr lang="en-US" i="1" dirty="0" smtClean="0"/>
              <a:t>Explicit memories</a:t>
            </a:r>
            <a:r>
              <a:rPr lang="en-US" dirty="0" smtClean="0"/>
              <a:t>—those you are consciously aware of </a:t>
            </a:r>
            <a:r>
              <a:rPr lang="en-US" dirty="0"/>
              <a:t>a</a:t>
            </a:r>
            <a:r>
              <a:rPr lang="en-US" dirty="0" smtClean="0"/>
              <a:t>nd can describe in words and/or that produce mental images.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i="1" dirty="0" smtClean="0"/>
              <a:t>Implicit memories</a:t>
            </a:r>
            <a:r>
              <a:rPr lang="en-US" dirty="0" smtClean="0"/>
              <a:t>—unconscious memories that operate below the level of awareness, but produce emotional reactions the source of which is difficult or impossible to determine.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21342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0" y="233681"/>
            <a:ext cx="7886700" cy="138081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Left hemispheric functions</a:t>
            </a:r>
            <a:r>
              <a:rPr lang="en-US" sz="2800" dirty="0"/>
              <a:t>: cognitive analysis linear thinking, &amp; language reception/production.</a:t>
            </a:r>
          </a:p>
          <a:p>
            <a:r>
              <a:rPr lang="en-US" sz="2800" b="1" dirty="0"/>
              <a:t>Right hemisphere</a:t>
            </a:r>
            <a:r>
              <a:rPr lang="en-US" sz="2800" dirty="0"/>
              <a:t>: perception and expression of emotion, particularly negative emotions, and is</a:t>
            </a:r>
          </a:p>
          <a:p>
            <a:r>
              <a:rPr lang="en-US" sz="2800" dirty="0"/>
              <a:t>Involved in evaluating the emotional significance of incoming information and in regulating the autonomic and hormonal responses and to these incoming stimuli.</a:t>
            </a:r>
          </a:p>
          <a:p>
            <a:endParaRPr lang="en-US" sz="2400" dirty="0"/>
          </a:p>
          <a:p>
            <a:endParaRPr lang="en-US" sz="2400" b="1" dirty="0"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47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65478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6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23290" y="223521"/>
            <a:ext cx="7886700" cy="124873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right hemisphere is able to maintain a social/emotional system that can independently recall and act upon certain memories and perceptions without active participation from the left hemisphere. </a:t>
            </a:r>
          </a:p>
          <a:p>
            <a:r>
              <a:rPr lang="en-US" sz="2800" dirty="0"/>
              <a:t>It mediates sub- or un-conscious processes.</a:t>
            </a:r>
          </a:p>
          <a:p>
            <a:r>
              <a:rPr lang="en-US" sz="2800" dirty="0"/>
              <a:t>Focus is on the here and now.</a:t>
            </a:r>
          </a:p>
        </p:txBody>
      </p:sp>
    </p:spTree>
    <p:extLst>
      <p:ext uri="{BB962C8B-B14F-4D97-AF65-F5344CB8AC3E}">
        <p14:creationId xmlns:p14="http://schemas.microsoft.com/office/powerpoint/2010/main" val="364106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70" y="0"/>
            <a:ext cx="7885430" cy="150368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right hemisphere is able to maintain a social/emotional system that can independently recall and act upon certain memories and perceptions without active participation from the left hemisphere. </a:t>
            </a:r>
          </a:p>
          <a:p>
            <a:r>
              <a:rPr lang="en-US" sz="2800" dirty="0"/>
              <a:t>It mediates sub- or un-conscious processes.</a:t>
            </a:r>
          </a:p>
          <a:p>
            <a:r>
              <a:rPr lang="en-US" sz="2800" dirty="0"/>
              <a:t>Focus is on the here and now.</a:t>
            </a:r>
          </a:p>
        </p:txBody>
      </p:sp>
    </p:spTree>
    <p:extLst>
      <p:ext uri="{BB962C8B-B14F-4D97-AF65-F5344CB8AC3E}">
        <p14:creationId xmlns:p14="http://schemas.microsoft.com/office/powerpoint/2010/main" val="364106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learn to do what is necessary to better manage emotional arousal.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Procedures </a:t>
            </a:r>
            <a:r>
              <a:rPr lang="en-US" sz="3200" b="1" dirty="0"/>
              <a:t>for managing </a:t>
            </a:r>
            <a:r>
              <a:rPr lang="en-US" sz="3200" b="1" dirty="0" smtClean="0"/>
              <a:t>emotions:</a:t>
            </a:r>
          </a:p>
          <a:p>
            <a:r>
              <a:rPr lang="en-US" dirty="0" smtClean="0"/>
              <a:t>Skin temperature</a:t>
            </a:r>
          </a:p>
          <a:p>
            <a:r>
              <a:rPr lang="en-US" dirty="0" smtClean="0"/>
              <a:t>Deep muscle relaxation</a:t>
            </a:r>
          </a:p>
          <a:p>
            <a:r>
              <a:rPr lang="en-US" dirty="0" err="1" smtClean="0"/>
              <a:t>Autogenics</a:t>
            </a:r>
            <a:endParaRPr lang="en-US" dirty="0" smtClean="0"/>
          </a:p>
          <a:p>
            <a:r>
              <a:rPr lang="en-US" dirty="0" smtClean="0"/>
              <a:t>Deep, slow breathing</a:t>
            </a:r>
          </a:p>
          <a:p>
            <a:r>
              <a:rPr lang="en-US" dirty="0" err="1" smtClean="0"/>
              <a:t>Heartmath</a:t>
            </a:r>
            <a:r>
              <a:rPr lang="en-US" dirty="0" smtClean="0"/>
              <a:t> </a:t>
            </a:r>
            <a:r>
              <a:rPr lang="en-US" i="1" dirty="0" smtClean="0"/>
              <a:t>Cut-Through </a:t>
            </a:r>
            <a:r>
              <a:rPr lang="en-US" dirty="0" smtClean="0"/>
              <a:t>procedure</a:t>
            </a:r>
          </a:p>
          <a:p>
            <a:r>
              <a:rPr lang="en-US" dirty="0" smtClean="0"/>
              <a:t>Mindfulness, Yoga, Tai-Chi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10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Heart</a:t>
            </a:r>
            <a:r>
              <a:rPr lang="ja-JP" altLang="en-US" sz="3600">
                <a:latin typeface="Arial" charset="0"/>
                <a:cs typeface="+mj-cs"/>
              </a:rPr>
              <a:t>’</a:t>
            </a:r>
            <a:r>
              <a:rPr lang="en-US" sz="3600">
                <a:latin typeface="Arial" charset="0"/>
                <a:cs typeface="+mj-cs"/>
              </a:rPr>
              <a:t>s role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Times New Roman" charset="0"/>
              </a:rPr>
              <a:t>The heart transmits complex patterns of neurological, hormonal, pressure, and electromagnetic information to the brain.</a:t>
            </a:r>
          </a:p>
          <a:p>
            <a:r>
              <a:rPr lang="en-US" sz="2800">
                <a:latin typeface="Times New Roman" charset="0"/>
              </a:rPr>
              <a:t>For example, a recent discovery indicates that the psychological components of panic disorder is often created by unrecognized heart arhythmias.</a:t>
            </a:r>
          </a:p>
          <a:p>
            <a:r>
              <a:rPr lang="en-US" sz="2800">
                <a:latin typeface="Times New Roman" charset="0"/>
              </a:rPr>
              <a:t>Research indicates that patterns of afferent information from the cardiovascular system significantly influence emotional experience.</a:t>
            </a:r>
          </a:p>
        </p:txBody>
      </p:sp>
    </p:spTree>
    <p:extLst>
      <p:ext uri="{BB962C8B-B14F-4D97-AF65-F5344CB8AC3E}">
        <p14:creationId xmlns:p14="http://schemas.microsoft.com/office/powerpoint/2010/main" val="178877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Heart</a:t>
            </a:r>
            <a:r>
              <a:rPr lang="ja-JP" altLang="en-US" sz="3600">
                <a:latin typeface="Arial" charset="0"/>
                <a:cs typeface="+mj-cs"/>
              </a:rPr>
              <a:t>’</a:t>
            </a:r>
            <a:r>
              <a:rPr lang="en-US" sz="3600">
                <a:latin typeface="Arial" charset="0"/>
                <a:cs typeface="+mj-cs"/>
              </a:rPr>
              <a:t>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Changes in the heart</a:t>
            </a:r>
            <a:r>
              <a:rPr lang="ja-JP" altLang="en-US" sz="2800" dirty="0"/>
              <a:t>’</a:t>
            </a:r>
            <a:r>
              <a:rPr lang="en-US" altLang="ja-JP" sz="2800" dirty="0"/>
              <a:t>s rhythmic activity can be </a:t>
            </a:r>
            <a:r>
              <a:rPr lang="en-US" altLang="ja-JP" sz="2800" i="1" dirty="0"/>
              <a:t>intentionally</a:t>
            </a:r>
            <a:r>
              <a:rPr lang="en-US" altLang="ja-JP" sz="2800" dirty="0"/>
              <a:t> generated in order to self-induce a positive shift in a person</a:t>
            </a:r>
            <a:r>
              <a:rPr lang="ja-JP" altLang="en-US" sz="2800" dirty="0"/>
              <a:t>’</a:t>
            </a:r>
            <a:r>
              <a:rPr lang="en-US" altLang="ja-JP" sz="2800" dirty="0"/>
              <a:t>s emotional experience.</a:t>
            </a:r>
          </a:p>
          <a:p>
            <a:endParaRPr lang="en-US" sz="2800" dirty="0"/>
          </a:p>
          <a:p>
            <a:r>
              <a:rPr lang="en-US" sz="2800" dirty="0"/>
              <a:t>This occurs via a change in the cardiac afferent signals sent to the brain, resulting in short and long-term beneficial emotional and physiological results</a:t>
            </a:r>
            <a:r>
              <a:rPr lang="en-US" sz="2800" dirty="0">
                <a:latin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2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Heart</a:t>
            </a:r>
            <a:r>
              <a:rPr lang="ja-JP" altLang="en-US" sz="3600">
                <a:latin typeface="Arial" charset="0"/>
                <a:cs typeface="+mj-cs"/>
              </a:rPr>
              <a:t>’</a:t>
            </a:r>
            <a:r>
              <a:rPr lang="en-US" sz="3600">
                <a:latin typeface="Arial" charset="0"/>
                <a:cs typeface="+mj-cs"/>
              </a:rPr>
              <a:t>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Repeated, intentionally self-generated, psycho-physiological coherence patterns result in changes in the neural architecture, resulting in establishing new baseline levels of emotional reactivity.</a:t>
            </a:r>
          </a:p>
          <a:p>
            <a:endParaRPr lang="en-US" sz="2800" dirty="0"/>
          </a:p>
          <a:p>
            <a:r>
              <a:rPr lang="en-US" sz="2800" dirty="0"/>
              <a:t>This is accomplished through the practice of emotional restructuring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153016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Heart-brain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each beat, the heart transmits dynamic patterns of neurological (electrical), hormonal (chemical), pressure (pulse-wave), and electromagnetic information to the brain. </a:t>
            </a:r>
          </a:p>
          <a:p>
            <a:r>
              <a:rPr lang="en-US" sz="2800" dirty="0"/>
              <a:t>This information influences brain centers involved in perceptual, cognitive, and emotional processing and can either facilitate or inhibit cognitive functions.</a:t>
            </a:r>
          </a:p>
        </p:txBody>
      </p:sp>
    </p:spTree>
    <p:extLst>
      <p:ext uri="{BB962C8B-B14F-4D97-AF65-F5344CB8AC3E}">
        <p14:creationId xmlns:p14="http://schemas.microsoft.com/office/powerpoint/2010/main" val="90735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Hearing Loss </a:t>
            </a:r>
            <a:r>
              <a:rPr lang="en-US" sz="2400" b="1" dirty="0" smtClean="0"/>
              <a:t>and </a:t>
            </a:r>
            <a:r>
              <a:rPr lang="en-US" sz="2400" b="1" dirty="0"/>
              <a:t>T</a:t>
            </a:r>
            <a:r>
              <a:rPr lang="en-US" sz="2400" b="1" dirty="0" smtClean="0"/>
              <a:t>he Social Environment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</a:rPr>
              <a:t>Hearing </a:t>
            </a:r>
            <a:r>
              <a:rPr lang="en-US" sz="2400" dirty="0">
                <a:latin typeface="Times New Roman" charset="0"/>
              </a:rPr>
              <a:t>loss is primarily a </a:t>
            </a:r>
            <a:r>
              <a:rPr lang="en-US" sz="2400" i="1" dirty="0">
                <a:latin typeface="Times New Roman" charset="0"/>
              </a:rPr>
              <a:t>communication disorder </a:t>
            </a:r>
            <a:r>
              <a:rPr lang="en-US" sz="2400" dirty="0">
                <a:latin typeface="Times New Roman" charset="0"/>
              </a:rPr>
              <a:t>for most people who experience it</a:t>
            </a:r>
            <a:r>
              <a:rPr lang="en-US" sz="2400" dirty="0" smtClean="0">
                <a:latin typeface="Times New Roman" charset="0"/>
              </a:rPr>
              <a:t>.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As a </a:t>
            </a:r>
            <a:r>
              <a:rPr lang="en-US" sz="2400" i="1" dirty="0">
                <a:latin typeface="Times New Roman" charset="0"/>
              </a:rPr>
              <a:t>communication </a:t>
            </a:r>
            <a:r>
              <a:rPr lang="en-US" sz="2400" i="1" dirty="0" smtClean="0">
                <a:latin typeface="Times New Roman" charset="0"/>
              </a:rPr>
              <a:t>disorder</a:t>
            </a:r>
            <a:r>
              <a:rPr lang="en-US" sz="2400" dirty="0" smtClean="0">
                <a:latin typeface="Times New Roman" charset="0"/>
              </a:rPr>
              <a:t>,</a:t>
            </a:r>
            <a:r>
              <a:rPr lang="en-US" sz="2400" i="1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hearing loss affects:</a:t>
            </a:r>
          </a:p>
          <a:p>
            <a:r>
              <a:rPr lang="en-US" sz="2400" i="1" dirty="0">
                <a:latin typeface="Times New Roman" charset="0"/>
              </a:rPr>
              <a:t>The person with hearing loss who is listening, and</a:t>
            </a:r>
          </a:p>
          <a:p>
            <a:r>
              <a:rPr lang="en-US" sz="2400" i="1" dirty="0">
                <a:latin typeface="Times New Roman" charset="0"/>
              </a:rPr>
              <a:t>The </a:t>
            </a:r>
            <a:r>
              <a:rPr lang="en-US" sz="2400" i="1" dirty="0" smtClean="0">
                <a:latin typeface="Times New Roman" charset="0"/>
              </a:rPr>
              <a:t>person </a:t>
            </a:r>
            <a:r>
              <a:rPr lang="en-US" sz="2400" i="1" dirty="0">
                <a:latin typeface="Times New Roman" charset="0"/>
              </a:rPr>
              <a:t>who </a:t>
            </a:r>
            <a:r>
              <a:rPr lang="en-US" sz="2400" i="1" dirty="0" smtClean="0">
                <a:latin typeface="Times New Roman" charset="0"/>
              </a:rPr>
              <a:t>is </a:t>
            </a:r>
            <a:r>
              <a:rPr lang="en-US" sz="2400" i="1" dirty="0">
                <a:latin typeface="Times New Roman" charset="0"/>
              </a:rPr>
              <a:t>speaking to him/</a:t>
            </a:r>
            <a:r>
              <a:rPr lang="en-US" sz="2400" i="1" dirty="0" smtClean="0">
                <a:latin typeface="Times New Roman" charset="0"/>
              </a:rPr>
              <a:t>her-the communication partner</a:t>
            </a:r>
            <a:r>
              <a:rPr lang="en-US" sz="2400" dirty="0" smtClean="0">
                <a:latin typeface="Times New Roman" charset="0"/>
              </a:rPr>
              <a:t>.</a:t>
            </a:r>
            <a:endParaRPr lang="en-US" sz="20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Good </a:t>
            </a:r>
            <a:r>
              <a:rPr lang="en-US" sz="2400" dirty="0" smtClean="0">
                <a:latin typeface="Times New Roman" charset="0"/>
              </a:rPr>
              <a:t>perspective for PHLs &amp; CPs: </a:t>
            </a:r>
            <a:r>
              <a:rPr lang="ja-JP" altLang="en-US" sz="2400" dirty="0">
                <a:latin typeface="Times New Roman" charset="0"/>
              </a:rPr>
              <a:t>“</a:t>
            </a:r>
            <a:r>
              <a:rPr lang="en-US" altLang="ja-JP" sz="2400" dirty="0">
                <a:latin typeface="Times New Roman" charset="0"/>
              </a:rPr>
              <a:t>It is </a:t>
            </a:r>
            <a:r>
              <a:rPr lang="en-US" altLang="ja-JP" sz="2400" b="1" i="1" dirty="0">
                <a:latin typeface="Times New Roman" charset="0"/>
              </a:rPr>
              <a:t>our</a:t>
            </a:r>
            <a:r>
              <a:rPr lang="en-US" altLang="ja-JP" sz="2400" dirty="0">
                <a:latin typeface="Times New Roman" charset="0"/>
              </a:rPr>
              <a:t> hearing loss.</a:t>
            </a:r>
            <a:r>
              <a:rPr lang="ja-JP" altLang="en-US" sz="2400" dirty="0">
                <a:latin typeface="Times New Roman" charset="0"/>
              </a:rPr>
              <a:t>”</a:t>
            </a:r>
            <a:endParaRPr lang="en-US" altLang="ja-JP" sz="2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170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Coherence and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Breathing slowly at a 5 second inhale and 5 second exhale pace can induce coherence heart rhythms and be emotionally calming, but it is difficult to maintain and requires considerable mental effort.</a:t>
            </a:r>
          </a:p>
          <a:p>
            <a:r>
              <a:rPr lang="en-US" sz="2800" dirty="0" err="1"/>
              <a:t>Heartmath</a:t>
            </a:r>
            <a:r>
              <a:rPr lang="en-US" sz="2800" dirty="0"/>
              <a:t> </a:t>
            </a:r>
            <a:r>
              <a:rPr lang="en-US" sz="2800" dirty="0" smtClean="0"/>
              <a:t>techniques </a:t>
            </a:r>
            <a:r>
              <a:rPr lang="en-US" sz="2800" dirty="0"/>
              <a:t>incorporate a </a:t>
            </a:r>
            <a:r>
              <a:rPr lang="en-US" sz="2800" dirty="0" smtClean="0"/>
              <a:t>breathing </a:t>
            </a:r>
            <a:r>
              <a:rPr lang="en-US" sz="2800" dirty="0"/>
              <a:t>element, but it is not the primary focus, which is the intentional generation of a heartfelt positive emotional state.</a:t>
            </a:r>
          </a:p>
        </p:txBody>
      </p:sp>
    </p:spTree>
    <p:extLst>
      <p:ext uri="{BB962C8B-B14F-4D97-AF65-F5344CB8AC3E}">
        <p14:creationId xmlns:p14="http://schemas.microsoft.com/office/powerpoint/2010/main" val="28992330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Coherence and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Achieving the positive emotional status naturally aligns the breathing pattern without conscious mental effort.</a:t>
            </a:r>
          </a:p>
          <a:p>
            <a:r>
              <a:rPr lang="en-US" sz="2800" dirty="0"/>
              <a:t>Also, the positive emotional focus has additional benefits than those achieved via breathing:</a:t>
            </a:r>
          </a:p>
          <a:p>
            <a:r>
              <a:rPr lang="en-US" sz="2400" dirty="0"/>
              <a:t>1. Deeper perceptual/emotional changes,</a:t>
            </a:r>
          </a:p>
          <a:p>
            <a:r>
              <a:rPr lang="en-US" sz="2400" dirty="0"/>
              <a:t>2. Increased access to intuition/creativity, </a:t>
            </a:r>
          </a:p>
          <a:p>
            <a:r>
              <a:rPr lang="en-US" sz="2400" dirty="0"/>
              <a:t>3. Improved cognitive/performance, and</a:t>
            </a:r>
          </a:p>
          <a:p>
            <a:r>
              <a:rPr lang="en-US" sz="2400" dirty="0"/>
              <a:t>4. Favorable changes in hormonal balance.</a:t>
            </a:r>
          </a:p>
        </p:txBody>
      </p:sp>
    </p:spTree>
    <p:extLst>
      <p:ext uri="{BB962C8B-B14F-4D97-AF65-F5344CB8AC3E}">
        <p14:creationId xmlns:p14="http://schemas.microsoft.com/office/powerpoint/2010/main" val="348916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Heartmath interventions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HeartMath</a:t>
            </a:r>
            <a:r>
              <a:rPr lang="en-US" sz="2800" dirty="0" smtClean="0"/>
              <a:t> </a:t>
            </a:r>
            <a:r>
              <a:rPr lang="en-US" sz="2800" dirty="0"/>
              <a:t>interventions facilitate improved coherence through emotional refocusing and restructuring.</a:t>
            </a:r>
          </a:p>
          <a:p>
            <a:r>
              <a:rPr lang="en-US" sz="2800" dirty="0"/>
              <a:t>Changing negative, maladaptive emotional state to one of appreciation, care, concern, or other positive emotions is the path to establishing coherent heart rhythms.</a:t>
            </a:r>
          </a:p>
        </p:txBody>
      </p:sp>
    </p:spTree>
    <p:extLst>
      <p:ext uri="{BB962C8B-B14F-4D97-AF65-F5344CB8AC3E}">
        <p14:creationId xmlns:p14="http://schemas.microsoft.com/office/powerpoint/2010/main" val="7344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600" b="1" dirty="0"/>
              <a:t>Cut through </a:t>
            </a:r>
            <a:r>
              <a:rPr lang="en-US" sz="3600" b="1" dirty="0" smtClean="0"/>
              <a:t>technique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Heart focus</a:t>
            </a:r>
            <a:r>
              <a:rPr lang="en-US" dirty="0"/>
              <a:t>. Shift your attention to the area of the heart and breathe slowly and deeply. </a:t>
            </a:r>
          </a:p>
          <a:p>
            <a:r>
              <a:rPr lang="en-US" dirty="0"/>
              <a:t>2. </a:t>
            </a:r>
            <a:r>
              <a:rPr lang="en-US" b="1" dirty="0"/>
              <a:t>Heart-focused breathing. </a:t>
            </a:r>
            <a:r>
              <a:rPr lang="en-US" dirty="0"/>
              <a:t>Keep your focus in the heart by gently breathing— </a:t>
            </a:r>
            <a:r>
              <a:rPr lang="en-US" dirty="0" smtClean="0"/>
              <a:t>five </a:t>
            </a:r>
            <a:r>
              <a:rPr lang="en-US" dirty="0"/>
              <a:t>seconds in and </a:t>
            </a:r>
            <a:r>
              <a:rPr lang="en-US" dirty="0" smtClean="0"/>
              <a:t>five </a:t>
            </a:r>
            <a:r>
              <a:rPr lang="en-US" dirty="0"/>
              <a:t>seconds out—through your heart. Do this two or three times. </a:t>
            </a:r>
          </a:p>
          <a:p>
            <a:r>
              <a:rPr lang="en-US" dirty="0"/>
              <a:t>3. </a:t>
            </a:r>
            <a:r>
              <a:rPr lang="en-US" b="1" dirty="0"/>
              <a:t>Heart feeling. </a:t>
            </a:r>
            <a:r>
              <a:rPr lang="en-US" dirty="0"/>
              <a:t>Activate and sustain a genuine feeling of appreciation or care for someone or something</a:t>
            </a:r>
            <a:br>
              <a:rPr lang="en-US" dirty="0"/>
            </a:br>
            <a:r>
              <a:rPr lang="en-US" dirty="0"/>
              <a:t>in your life. Focus on the good heart feeling as you continue to breathe through the area of your heart.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523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let’s practice for three minutes.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b="1" dirty="0"/>
              <a:t>Heart focus</a:t>
            </a:r>
            <a:r>
              <a:rPr lang="en-US" dirty="0"/>
              <a:t>. Shift your attention to the area of the heart and breathe slowly and deeply.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140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2. </a:t>
            </a:r>
            <a:r>
              <a:rPr lang="en-US" b="1" dirty="0"/>
              <a:t>Heart-focused breathing. </a:t>
            </a:r>
            <a:r>
              <a:rPr lang="en-US" dirty="0"/>
              <a:t>Keep your focus in the heart by gently breathing— five seconds in and five seconds out—through your heart. </a:t>
            </a:r>
          </a:p>
        </p:txBody>
      </p:sp>
    </p:spTree>
    <p:extLst>
      <p:ext uri="{BB962C8B-B14F-4D97-AF65-F5344CB8AC3E}">
        <p14:creationId xmlns:p14="http://schemas.microsoft.com/office/powerpoint/2010/main" val="27349725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3. </a:t>
            </a:r>
            <a:r>
              <a:rPr lang="en-US" b="1" dirty="0"/>
              <a:t>Heart feeling. </a:t>
            </a:r>
            <a:r>
              <a:rPr lang="en-US" dirty="0"/>
              <a:t>Activate and sustain a genuine feeling of appreciation or care for someone or </a:t>
            </a:r>
            <a:r>
              <a:rPr lang="en-US" dirty="0" smtClean="0"/>
              <a:t>something in </a:t>
            </a:r>
            <a:r>
              <a:rPr lang="en-US" dirty="0"/>
              <a:t>your life. Focus on the good heart feeling as you continue to breathe through the area of your heart. </a:t>
            </a:r>
          </a:p>
          <a:p>
            <a:r>
              <a:rPr lang="en-US" dirty="0"/>
              <a:t>Do this </a:t>
            </a:r>
            <a:r>
              <a:rPr lang="en-US" dirty="0" smtClean="0"/>
              <a:t>procedure for </a:t>
            </a:r>
            <a:r>
              <a:rPr lang="en-US" dirty="0"/>
              <a:t>two  minutes.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519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So, why not learn and practice procedures for establishing emotional control?</a:t>
            </a:r>
          </a:p>
          <a:p>
            <a:endParaRPr lang="en-US" dirty="0"/>
          </a:p>
          <a:p>
            <a:r>
              <a:rPr lang="en-US" b="1" dirty="0" smtClean="0"/>
              <a:t>The Line</a:t>
            </a:r>
            <a:r>
              <a:rPr lang="en-US" dirty="0" smtClean="0"/>
              <a:t>—Importance to you? Motivation/</a:t>
            </a:r>
            <a:r>
              <a:rPr lang="en-US" dirty="0"/>
              <a:t>W</a:t>
            </a:r>
            <a:r>
              <a:rPr lang="en-US" dirty="0" smtClean="0"/>
              <a:t>illingness? Self efficacy/can you do it? Acceptabi</a:t>
            </a:r>
            <a:r>
              <a:rPr lang="en-US" dirty="0"/>
              <a:t>l</a:t>
            </a:r>
            <a:r>
              <a:rPr lang="en-US" dirty="0" smtClean="0"/>
              <a:t>ity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The Box</a:t>
            </a:r>
            <a:r>
              <a:rPr lang="en-US" dirty="0" smtClean="0"/>
              <a:t>—Status Quo vs. Change &amp; Costs and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374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corrections in new book:</a:t>
            </a:r>
            <a:endParaRPr lang="en-US" dirty="0"/>
          </a:p>
          <a:p>
            <a:r>
              <a:rPr lang="en-US" dirty="0" smtClean="0"/>
              <a:t>1. Page 5, line 16 should read: “</a:t>
            </a:r>
            <a:r>
              <a:rPr lang="mr-IN" dirty="0" smtClean="0"/>
              <a:t>…</a:t>
            </a:r>
            <a:r>
              <a:rPr lang="en-US" i="1" dirty="0" smtClean="0"/>
              <a:t>mouth, nose, and skin.</a:t>
            </a:r>
            <a:r>
              <a:rPr lang="en-US" dirty="0" smtClean="0"/>
              <a:t>”  Then, delete: “</a:t>
            </a:r>
            <a:r>
              <a:rPr lang="en-US" i="1" dirty="0" smtClean="0"/>
              <a:t>that transmit the information to our brain from the spinal cord</a:t>
            </a:r>
            <a:r>
              <a:rPr lang="en-US" dirty="0" smtClean="0"/>
              <a:t>”  Replace with “</a:t>
            </a:r>
            <a:r>
              <a:rPr lang="en-US" i="1" dirty="0" smtClean="0"/>
              <a:t>The brain and spinal cord together are known as the central nervous system (CNS).</a:t>
            </a:r>
          </a:p>
          <a:p>
            <a:r>
              <a:rPr lang="en-US" dirty="0" smtClean="0"/>
              <a:t>2. Page 37, line 20 delete the word </a:t>
            </a:r>
            <a:r>
              <a:rPr lang="en-US" i="1" dirty="0" smtClean="0"/>
              <a:t>are</a:t>
            </a:r>
            <a:r>
              <a:rPr lang="en-US" dirty="0" smtClean="0"/>
              <a:t> following the word </a:t>
            </a:r>
            <a:r>
              <a:rPr lang="en-US" i="1" dirty="0" smtClean="0"/>
              <a:t>messages.</a:t>
            </a:r>
          </a:p>
          <a:p>
            <a:r>
              <a:rPr lang="en-US" dirty="0" smtClean="0"/>
              <a:t>3. Page 41, last line delete the last sentence beginning with </a:t>
            </a:r>
            <a:r>
              <a:rPr lang="en-US" i="1" dirty="0" smtClean="0"/>
              <a:t>inexpensive hand held,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9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Hearing Loss and the Physical, Emotional, and Cognitive Systems</a:t>
            </a:r>
          </a:p>
          <a:p>
            <a:r>
              <a:rPr lang="en-US" sz="2400" dirty="0">
                <a:latin typeface="Times New Roman" charset="0"/>
              </a:rPr>
              <a:t>The internal, </a:t>
            </a:r>
            <a:r>
              <a:rPr lang="en-US" sz="2400" i="1" dirty="0">
                <a:latin typeface="Times New Roman" charset="0"/>
              </a:rPr>
              <a:t>physiological</a:t>
            </a:r>
            <a:r>
              <a:rPr lang="en-US" sz="2400" dirty="0">
                <a:latin typeface="Times New Roman" charset="0"/>
              </a:rPr>
              <a:t> systems, such as, the nervous,  hormonal, cardiovascular, respiratory, immune, and digestive systems</a:t>
            </a:r>
            <a:r>
              <a:rPr lang="en-US" sz="2400" dirty="0" smtClean="0">
                <a:latin typeface="Times New Roman" charset="0"/>
              </a:rPr>
              <a:t>.</a:t>
            </a:r>
            <a:endParaRPr lang="en-US" sz="32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Two internal system issues to consider are:</a:t>
            </a:r>
          </a:p>
          <a:p>
            <a:r>
              <a:rPr lang="en-US" sz="2400" i="1" dirty="0">
                <a:latin typeface="Times New Roman" charset="0"/>
              </a:rPr>
              <a:t>a</a:t>
            </a:r>
            <a:r>
              <a:rPr lang="en-US" sz="2400" i="1" dirty="0" smtClean="0">
                <a:latin typeface="Times New Roman" charset="0"/>
              </a:rPr>
              <a:t>. Emotional </a:t>
            </a:r>
            <a:r>
              <a:rPr lang="en-US" sz="2400" i="1" dirty="0">
                <a:latin typeface="Times New Roman" charset="0"/>
              </a:rPr>
              <a:t>arousal</a:t>
            </a:r>
            <a:r>
              <a:rPr lang="en-US" sz="2400" dirty="0">
                <a:latin typeface="Times New Roman" charset="0"/>
              </a:rPr>
              <a:t>, and </a:t>
            </a:r>
          </a:p>
          <a:p>
            <a:r>
              <a:rPr lang="en-US" sz="2400" i="1" dirty="0">
                <a:latin typeface="Times New Roman" charset="0"/>
              </a:rPr>
              <a:t>b. </a:t>
            </a:r>
            <a:r>
              <a:rPr lang="en-US" sz="2400" i="1" dirty="0" smtClean="0">
                <a:latin typeface="Times New Roman" charset="0"/>
              </a:rPr>
              <a:t>Thoughts, attitudes, </a:t>
            </a:r>
            <a:r>
              <a:rPr lang="en-US" sz="2400" i="1" dirty="0">
                <a:latin typeface="Times New Roman" charset="0"/>
              </a:rPr>
              <a:t>and expectations</a:t>
            </a:r>
            <a:endParaRPr lang="en-US" sz="2400" dirty="0">
              <a:latin typeface="Times New Roman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540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How might negative emotions (e.g., anger, anxiety, depression) influence one’s ability to:</a:t>
            </a:r>
          </a:p>
          <a:p>
            <a:r>
              <a:rPr lang="en-US" sz="2400" dirty="0" smtClean="0"/>
              <a:t>1. Understand (and correctly interpret), what is being said?</a:t>
            </a:r>
          </a:p>
          <a:p>
            <a:endParaRPr lang="en-US" sz="2400" dirty="0"/>
          </a:p>
          <a:p>
            <a:r>
              <a:rPr lang="en-US" sz="2400" dirty="0" smtClean="0"/>
              <a:t>2. Transmit information in a way that can be readily understood and accepted?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50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3428</Words>
  <Application>Microsoft Macintosh PowerPoint</Application>
  <PresentationFormat>On-screen Show (4:3)</PresentationFormat>
  <Paragraphs>404</Paragraphs>
  <Slides>78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Office Theme</vt:lpstr>
      <vt:lpstr>Acrobat Document</vt:lpstr>
      <vt:lpstr>ABCs Of Living Well With Hearing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Shifting baselines</vt:lpstr>
      <vt:lpstr>Threat pattern</vt:lpstr>
      <vt:lpstr>PowerPoint Presentation</vt:lpstr>
      <vt:lpstr>PowerPoint Presentation</vt:lpstr>
      <vt:lpstr>PowerPoint Presentation</vt:lpstr>
      <vt:lpstr>PowerPoint Presentation</vt:lpstr>
      <vt:lpstr>Parasympathetic (inhibitory) activity</vt:lpstr>
      <vt:lpstr>…</vt:lpstr>
      <vt:lpstr>…</vt:lpstr>
      <vt:lpstr>PowerPoint Presentation</vt:lpstr>
      <vt:lpstr>PowerPoint Presentation</vt:lpstr>
      <vt:lpstr>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Heart’s role</vt:lpstr>
      <vt:lpstr>Heart’s role</vt:lpstr>
      <vt:lpstr>Heart’s role</vt:lpstr>
      <vt:lpstr>Heart-brain interactions</vt:lpstr>
      <vt:lpstr>Coherence and Breathing</vt:lpstr>
      <vt:lpstr>Coherence and Breathing</vt:lpstr>
      <vt:lpstr>Heartmath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CMIAV</dc:creator>
  <cp:lastModifiedBy>Mike Miles</cp:lastModifiedBy>
  <cp:revision>157</cp:revision>
  <dcterms:created xsi:type="dcterms:W3CDTF">2017-03-02T17:05:59Z</dcterms:created>
  <dcterms:modified xsi:type="dcterms:W3CDTF">2019-06-24T23:31:02Z</dcterms:modified>
</cp:coreProperties>
</file>